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0" r:id="rId4"/>
    <p:sldId id="271" r:id="rId5"/>
    <p:sldId id="286" r:id="rId6"/>
    <p:sldId id="285" r:id="rId7"/>
    <p:sldId id="287" r:id="rId8"/>
    <p:sldId id="272" r:id="rId9"/>
    <p:sldId id="280" r:id="rId10"/>
    <p:sldId id="281" r:id="rId11"/>
    <p:sldId id="282" r:id="rId12"/>
    <p:sldId id="283" r:id="rId13"/>
    <p:sldId id="284" r:id="rId14"/>
    <p:sldId id="292" r:id="rId15"/>
    <p:sldId id="266" r:id="rId16"/>
    <p:sldId id="288" r:id="rId17"/>
    <p:sldId id="290" r:id="rId18"/>
    <p:sldId id="289" r:id="rId19"/>
    <p:sldId id="293" r:id="rId20"/>
    <p:sldId id="291" r:id="rId21"/>
    <p:sldId id="294" r:id="rId22"/>
    <p:sldId id="264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43BB"/>
    <a:srgbClr val="882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D753-DBAE-449F-8E8D-3FA0B0D7ED5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0334-B59C-4ADC-B50D-918E1A09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BC64-410A-4897-AF68-3AB0CE9190B7}" type="datetime1">
              <a:rPr lang="en-US" smtClean="0"/>
              <a:t>5/23/2016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9B34-DCBA-491A-86BC-B0C157F2A42A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C9DC-F45E-4180-B0E1-50B67588560E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8E3-3254-41EF-B680-583C9589FC8C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996A-0BCF-4D73-BED0-23EB47BE45EE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FDD3-CFD5-464E-8E5B-A5B587E75AE9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405-3E4D-4693-A634-0CC0CCDB6DD5}" type="datetime1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809-04A9-4E62-A65A-2F2676FF3992}" type="datetime1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1A4F-D942-4457-AC02-6EE9F472FD06}" type="datetime1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1D6F-2FE9-4605-B437-1E0313D7C90F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7AE-F931-4AF6-BA4E-7C3BB19B913B}" type="datetime1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5E29EE-0243-4B53-AA7E-7B5335AC2232}" type="datetime1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DAMOP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C3B2FB-5F78-4EA5-9BD1-65D964573A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90" y="180022"/>
            <a:ext cx="8611421" cy="4772978"/>
          </a:xfrm>
          <a:noFill/>
        </p:spPr>
        <p:txBody>
          <a:bodyPr anchor="t"/>
          <a:lstStyle/>
          <a:p>
            <a:r>
              <a:rPr lang="en-US" sz="4000" dirty="0"/>
              <a:t>Inner-orbital ionization of iodine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G</a:t>
            </a:r>
            <a:r>
              <a:rPr lang="en-US" sz="2400" dirty="0" smtClean="0"/>
              <a:t>. N. Gibson, D. Smith, J. Dragan</a:t>
            </a:r>
            <a:br>
              <a:rPr lang="en-US" sz="2400" dirty="0" smtClean="0"/>
            </a:br>
            <a:r>
              <a:rPr lang="en-US" sz="2400" dirty="0" smtClean="0"/>
              <a:t>University of Connecticut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V. </a:t>
            </a:r>
            <a:r>
              <a:rPr lang="en-US" sz="2400" dirty="0" err="1" smtClean="0"/>
              <a:t>Tagliamonti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Stony Brook University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290" y="5029200"/>
            <a:ext cx="2590800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DAMOP 2016</a:t>
            </a:r>
          </a:p>
          <a:p>
            <a:pPr algn="l"/>
            <a:r>
              <a:rPr lang="en-US" dirty="0" smtClean="0"/>
              <a:t>Providence, </a:t>
            </a:r>
            <a:r>
              <a:rPr lang="en-US" dirty="0"/>
              <a:t>R</a:t>
            </a:r>
            <a:r>
              <a:rPr lang="en-US" dirty="0" smtClean="0"/>
              <a:t>I</a:t>
            </a:r>
          </a:p>
          <a:p>
            <a:pPr algn="l"/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00056" y="5029200"/>
            <a:ext cx="2971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Funding from the National Science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Evidence for inner-orbital ionization in N</a:t>
            </a:r>
            <a:r>
              <a:rPr lang="en-US" sz="4400" baseline="-25000" dirty="0" smtClean="0"/>
              <a:t>2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and I</a:t>
            </a:r>
            <a:r>
              <a:rPr lang="en-US" sz="4400" baseline="-25000" dirty="0" smtClean="0"/>
              <a:t>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8825D9"/>
                </a:solidFill>
              </a:rPr>
              <a:t>Fragments ionize more easily than they should: evidence of excited state fragments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0814" y="4343400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4343400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8" idx="2"/>
            <a:endCxn id="7" idx="6"/>
          </p:cNvCxnSpPr>
          <p:nvPr/>
        </p:nvCxnSpPr>
        <p:spPr>
          <a:xfrm flipH="1">
            <a:off x="3796614" y="4686300"/>
            <a:ext cx="6991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410200" y="3429000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70670" y="3453714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743199" y="4039148"/>
            <a:ext cx="468047" cy="4052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068603" y="4039147"/>
            <a:ext cx="468047" cy="4052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5101796" y="4114800"/>
            <a:ext cx="3429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53714" y="444438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Evidence for inner-orbital ionization in N</a:t>
            </a:r>
            <a:r>
              <a:rPr lang="en-US" sz="4400" baseline="-25000" dirty="0" smtClean="0"/>
              <a:t>2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and I</a:t>
            </a:r>
            <a:r>
              <a:rPr lang="en-US" sz="4400" baseline="-25000" dirty="0" smtClean="0"/>
              <a:t>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8100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8825D9"/>
                </a:solidFill>
              </a:rPr>
              <a:t>VUV Molecular fluorescence: again shows excitation, but line identification was uncertain.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038600" cy="47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Evidence for inner-orbital ionization in N</a:t>
            </a:r>
            <a:r>
              <a:rPr lang="en-US" sz="4400" baseline="-25000" dirty="0" smtClean="0"/>
              <a:t>2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and I</a:t>
            </a:r>
            <a:r>
              <a:rPr lang="en-US" sz="4400" baseline="-25000" dirty="0" smtClean="0"/>
              <a:t>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8825D9"/>
                </a:solidFill>
              </a:rPr>
              <a:t>Electron spectroscopy: clear signature of inner orbital ionization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6096000" cy="37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Evidence for inner-orbital ionization in N</a:t>
            </a:r>
            <a:r>
              <a:rPr lang="en-US" sz="4400" baseline="-25000" dirty="0" smtClean="0"/>
              <a:t>2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and I</a:t>
            </a:r>
            <a:r>
              <a:rPr lang="en-US" sz="4400" baseline="-25000" dirty="0" smtClean="0"/>
              <a:t>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17" y="1600200"/>
            <a:ext cx="83820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8825D9"/>
                </a:solidFill>
              </a:rPr>
              <a:t>VUV atomic Nitrogen fluorescence: gives most specific insight into mechanism.  All direct excitation involve 2s holes.</a:t>
            </a:r>
            <a:endParaRPr lang="en-US" b="1" i="1" dirty="0">
              <a:solidFill>
                <a:srgbClr val="8825D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48964"/>
            <a:ext cx="6754434" cy="35518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67000" y="3233352"/>
            <a:ext cx="3429000" cy="228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67000" y="4267200"/>
            <a:ext cx="3429000" cy="228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Orbital structure of I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22" y="1498824"/>
            <a:ext cx="6306078" cy="48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4458046" cy="51524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we expect to see for dissociation?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1968843"/>
            <a:ext cx="243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very low energy fragments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flipH="1">
            <a:off x="5715000" y="21336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we see?</a:t>
            </a:r>
            <a:endParaRPr lang="en-US" sz="4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914400"/>
            <a:ext cx="2910177" cy="291017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23" y="914400"/>
            <a:ext cx="4572001" cy="28932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3857528"/>
            <a:ext cx="2833977" cy="278740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77999"/>
            <a:ext cx="4648200" cy="29464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385752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714 nm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114300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nm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1416223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 state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0730" y="2375670"/>
            <a:ext cx="627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267200" y="1676400"/>
            <a:ext cx="381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29400" y="2745002"/>
            <a:ext cx="381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0730" y="5066566"/>
            <a:ext cx="627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629400" y="5435898"/>
            <a:ext cx="381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0600" y="5064510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 state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419600" y="5324687"/>
            <a:ext cx="381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26289" y="179653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2+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945289" y="2013466"/>
            <a:ext cx="381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86354" y="243360"/>
            <a:ext cx="3629046" cy="1890239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en-US" sz="3200" dirty="0" smtClean="0"/>
              <a:t>What are all of the possibilities for dissociation?</a:t>
            </a:r>
            <a:endParaRPr lang="en-US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411"/>
            <a:ext cx="500009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80060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Dissociation limits from NIST Atomic database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>
            <a:off x="5334000" y="45720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33600" y="858795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data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404552" y="967261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04552" y="3235411"/>
            <a:ext cx="3319848" cy="57458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8800" y="2866079"/>
            <a:ext cx="2705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need more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Where are the higher energy levels?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5791200" cy="42189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924800" cy="747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9070" y="286333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3/2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9070" y="325954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1/2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09070" y="365576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9070" y="405197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1/2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7378" y="444819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72000" y="2863334"/>
            <a:ext cx="624038" cy="1954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86354" y="243360"/>
            <a:ext cx="3629046" cy="1890239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en-US" sz="3200" dirty="0" smtClean="0"/>
              <a:t>What are all of the possibilities for dissociation?</a:t>
            </a:r>
            <a:endParaRPr lang="en-US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411"/>
            <a:ext cx="500009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80060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Dissociation limits from NIST Atomic database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>
            <a:off x="5334000" y="45720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33600" y="858795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data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404552" y="967261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04552" y="3235411"/>
            <a:ext cx="3319848" cy="57458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Molecules in Strong Laser Fields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To what extent </a:t>
            </a:r>
            <a:r>
              <a:rPr lang="en-US" b="1" dirty="0"/>
              <a:t>d</a:t>
            </a:r>
            <a:r>
              <a:rPr lang="en-US" b="1" dirty="0" smtClean="0"/>
              <a:t>o inner-orbitals play a role in the strong-field interaction?</a:t>
            </a:r>
          </a:p>
          <a:p>
            <a:r>
              <a:rPr lang="en-US" b="1" dirty="0" smtClean="0"/>
              <a:t>Can we learn anything about the structure of molecular orbitals with strong laser fields?</a:t>
            </a:r>
          </a:p>
          <a:p>
            <a:endParaRPr lang="en-US" b="1" dirty="0" smtClean="0">
              <a:solidFill>
                <a:srgbClr val="9943BB"/>
              </a:solidFill>
            </a:endParaRPr>
          </a:p>
          <a:p>
            <a:endParaRPr lang="en-US" b="1" dirty="0">
              <a:solidFill>
                <a:srgbClr val="9943BB"/>
              </a:solidFill>
            </a:endParaRPr>
          </a:p>
          <a:p>
            <a:endParaRPr lang="en-US" b="1" dirty="0" smtClean="0">
              <a:solidFill>
                <a:srgbClr val="9943BB"/>
              </a:solidFill>
            </a:endParaRPr>
          </a:p>
          <a:p>
            <a:endParaRPr lang="en-US" b="1" dirty="0">
              <a:solidFill>
                <a:srgbClr val="9943BB"/>
              </a:solidFill>
            </a:endParaRPr>
          </a:p>
          <a:p>
            <a:endParaRPr lang="en-US" b="1" dirty="0" smtClean="0">
              <a:solidFill>
                <a:srgbClr val="9943BB"/>
              </a:solidFill>
            </a:endParaRPr>
          </a:p>
          <a:p>
            <a:endParaRPr lang="en-US" b="1" dirty="0">
              <a:solidFill>
                <a:srgbClr val="9943BB"/>
              </a:solidFill>
            </a:endParaRPr>
          </a:p>
          <a:p>
            <a:r>
              <a:rPr lang="en-US" b="1" i="1" dirty="0" smtClean="0">
                <a:solidFill>
                  <a:srgbClr val="9943BB"/>
                </a:solidFill>
              </a:rPr>
              <a:t>Clearly, under certain circumstances inner-orbital ionization is important but, first, we need to understand which orbitals are involved.</a:t>
            </a:r>
            <a:endParaRPr lang="en-US" b="1" i="1" dirty="0">
              <a:solidFill>
                <a:srgbClr val="9943B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95517" y="2788661"/>
            <a:ext cx="3989057" cy="2501266"/>
            <a:chOff x="0" y="0"/>
            <a:chExt cx="3489960" cy="1873251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3489960" cy="1873251"/>
              <a:chOff x="0" y="0"/>
              <a:chExt cx="4391696" cy="238259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19416" r="10079" b="17576"/>
              <a:stretch/>
            </p:blipFill>
            <p:spPr bwMode="auto">
              <a:xfrm>
                <a:off x="0" y="0"/>
                <a:ext cx="2195848" cy="119129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29" t="19361" r="9929" b="17419"/>
              <a:stretch/>
            </p:blipFill>
            <p:spPr bwMode="auto">
              <a:xfrm>
                <a:off x="2195848" y="0"/>
                <a:ext cx="2195848" cy="119129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19416" r="10079" b="17576"/>
              <a:stretch/>
            </p:blipFill>
            <p:spPr bwMode="auto">
              <a:xfrm>
                <a:off x="0" y="1191295"/>
                <a:ext cx="2195848" cy="119129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19416" r="10079" b="17576"/>
              <a:stretch/>
            </p:blipFill>
            <p:spPr bwMode="auto">
              <a:xfrm>
                <a:off x="2195848" y="1191295"/>
                <a:ext cx="2195848" cy="119129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418465" cy="34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σ</a:t>
              </a:r>
              <a:r>
                <a:rPr lang="en-US" sz="1600" b="1" baseline="-25000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g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722782" y="901148"/>
              <a:ext cx="418465" cy="34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err="1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σ</a:t>
              </a:r>
              <a:r>
                <a:rPr lang="en-US" sz="1600" b="1" baseline="-25000" dirty="0" err="1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u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722782" y="0"/>
              <a:ext cx="418465" cy="34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π</a:t>
              </a:r>
              <a:r>
                <a:rPr lang="en-US" sz="1600" b="1" baseline="-25000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u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626" y="901148"/>
              <a:ext cx="418465" cy="34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π</a:t>
              </a:r>
              <a:r>
                <a:rPr lang="en-US" sz="1600" b="1" baseline="-25000">
                  <a:solidFill>
                    <a:srgbClr val="FFFFFF"/>
                  </a:solidFill>
                  <a:effectLst/>
                  <a:latin typeface="Times New Roman"/>
                  <a:ea typeface="Calibri"/>
                  <a:cs typeface="Times New Roman"/>
                </a:rPr>
                <a:t>g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67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Dissociation energy vs. photon energy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663496" cy="5001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1231" y="210133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90399" y="537038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state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70614" y="2286000"/>
            <a:ext cx="381000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05220" y="5739714"/>
            <a:ext cx="41601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2286000"/>
            <a:ext cx="5486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95400" y="5739714"/>
            <a:ext cx="563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95400" y="4343400"/>
            <a:ext cx="5486400" cy="13963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45767" y="3790111"/>
            <a:ext cx="375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1-photon assist, but does not correspond to the right well depth for the X or A states.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9760" y="4495800"/>
            <a:ext cx="2021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= 1; Intercept = 1.5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86354" y="243360"/>
            <a:ext cx="3629046" cy="1890239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en-US" sz="3200" dirty="0" smtClean="0"/>
              <a:t>What are all of the possibilities for dissociation?</a:t>
            </a:r>
            <a:endParaRPr lang="en-US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411"/>
            <a:ext cx="500009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80060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Dissociation limits from NIST Atomic database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>
            <a:off x="5334000" y="45720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33600" y="858795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data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404552" y="967261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04552" y="3235411"/>
            <a:ext cx="3319848" cy="57458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42872" y="4618977"/>
            <a:ext cx="1" cy="445294"/>
          </a:xfrm>
          <a:prstGeom prst="straightConnector1">
            <a:avLst/>
          </a:prstGeom>
          <a:ln w="41275" cap="rnd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5" y="1164323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The kinetic energy release spectrum of I + I</a:t>
            </a:r>
            <a:r>
              <a:rPr lang="en-US" b="1" baseline="30000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following strong field ionization of I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 is very hard to identify, in detail.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Ionization to the X, A, and B states, corresponding to the HOMO, HOMO-1, and HOMO-2, do not explain most of the data.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From this we conclude that we couple strongly to the inner orbitals built on the 5s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 electrons, just as was seen previously in N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Deep inner orbital coupling may occur through electron localization present at 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equilibrium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59436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Thank you!</a:t>
            </a:r>
            <a:endParaRPr lang="en-US" sz="4400" b="1" dirty="0">
              <a:solidFill>
                <a:srgbClr val="660066"/>
              </a:solidFill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10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1898"/>
            <a:ext cx="7924800" cy="521270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Rich vibrational structure in I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pump-probe experiments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Methods for looking at orbitals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2232320" cy="18288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06" y="1122603"/>
            <a:ext cx="1905000" cy="1946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11" y="3886200"/>
            <a:ext cx="2209800" cy="215313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2674406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0668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Ionization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116991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High-harmonic</a:t>
            </a:r>
          </a:p>
          <a:p>
            <a:r>
              <a:rPr lang="en-US" b="1" dirty="0" smtClean="0"/>
              <a:t>generation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9508" y="6081829"/>
            <a:ext cx="283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Bucksbaum</a:t>
            </a:r>
            <a:r>
              <a:rPr lang="en-US" sz="1400" dirty="0" smtClean="0"/>
              <a:t>, </a:t>
            </a:r>
            <a:r>
              <a:rPr lang="en-US" sz="1400" dirty="0" err="1" smtClean="0"/>
              <a:t>Gühr</a:t>
            </a:r>
            <a:r>
              <a:rPr lang="en-US" sz="1400" dirty="0" smtClean="0"/>
              <a:t>, et. al.,</a:t>
            </a:r>
          </a:p>
          <a:p>
            <a:r>
              <a:rPr lang="en-US" sz="1400" dirty="0" smtClean="0"/>
              <a:t>Science </a:t>
            </a:r>
            <a:r>
              <a:rPr lang="en-US" sz="1400" b="1" dirty="0" smtClean="0"/>
              <a:t>422</a:t>
            </a:r>
            <a:r>
              <a:rPr lang="en-US" sz="1400" dirty="0" smtClean="0"/>
              <a:t>, 1232 (2008).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4430" y="3484602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Electron diffraction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43460" y="3593068"/>
            <a:ext cx="439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Inner-orbital high-harmonic generation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6019800"/>
            <a:ext cx="268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Villeneuve, </a:t>
            </a:r>
            <a:r>
              <a:rPr lang="en-US" sz="1400" dirty="0" err="1" smtClean="0"/>
              <a:t>Corkum</a:t>
            </a:r>
            <a:r>
              <a:rPr lang="en-US" sz="1400" dirty="0" smtClean="0"/>
              <a:t>, et. al.,</a:t>
            </a:r>
          </a:p>
          <a:p>
            <a:r>
              <a:rPr lang="en-US" sz="1400" dirty="0" smtClean="0"/>
              <a:t>Science </a:t>
            </a:r>
            <a:r>
              <a:rPr lang="en-US" sz="1400" b="1" dirty="0" smtClean="0"/>
              <a:t>320</a:t>
            </a:r>
            <a:r>
              <a:rPr lang="en-US" sz="1400" dirty="0" smtClean="0"/>
              <a:t>, 1478 (2008).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48893" y="1834445"/>
            <a:ext cx="239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Villeneuve, </a:t>
            </a:r>
            <a:r>
              <a:rPr lang="en-US" sz="1400" dirty="0" err="1" smtClean="0"/>
              <a:t>Corkum</a:t>
            </a:r>
            <a:r>
              <a:rPr lang="en-US" sz="1400" dirty="0" smtClean="0"/>
              <a:t>, et. al.,</a:t>
            </a:r>
          </a:p>
          <a:p>
            <a:r>
              <a:rPr lang="en-US" sz="1400" dirty="0" smtClean="0"/>
              <a:t>Nature </a:t>
            </a:r>
            <a:r>
              <a:rPr lang="en-US" sz="1400" b="1" dirty="0" smtClean="0"/>
              <a:t>432</a:t>
            </a:r>
            <a:r>
              <a:rPr lang="en-US" sz="1400" dirty="0" smtClean="0"/>
              <a:t>, 867 (2004).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146048"/>
            <a:ext cx="433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Villeneuve, </a:t>
            </a:r>
            <a:r>
              <a:rPr lang="en-US" sz="1400" dirty="0" err="1" smtClean="0"/>
              <a:t>Corkum</a:t>
            </a:r>
            <a:r>
              <a:rPr lang="en-US" sz="1400" dirty="0" smtClean="0"/>
              <a:t>, et. al., Science </a:t>
            </a:r>
            <a:r>
              <a:rPr lang="en-US" sz="1400" b="1" dirty="0" smtClean="0"/>
              <a:t>325</a:t>
            </a:r>
            <a:r>
              <a:rPr lang="en-US" sz="1400" dirty="0" smtClean="0"/>
              <a:t>, 1364 (2009).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85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However, we first must understand single electron ionization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Reconstruction techniques often work for light molecules, like N</a:t>
            </a:r>
            <a:r>
              <a:rPr lang="en-US" baseline="-25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 and O</a:t>
            </a:r>
            <a:r>
              <a:rPr lang="en-US" baseline="-25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.  But, assumptions might break down for heavy molecules, like I</a:t>
            </a:r>
            <a:r>
              <a:rPr lang="en-US" baseline="-25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However, we first must understand single electron ionization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Reconstruction techniques often work for light molecules, like N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 and O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.  But, assumptions might break down for heavy molecules, like 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 is interesting, as dissociation (I + I</a:t>
            </a:r>
            <a:r>
              <a:rPr lang="en-US" baseline="30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) is more likely than the stable ion (I</a:t>
            </a:r>
            <a:r>
              <a:rPr lang="en-US" baseline="-25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48163"/>
            <a:ext cx="3724678" cy="29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However, we first must understand single electron ionization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Reconstruction techniques often work for light molecules, like N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 and O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.  But, assumptions </a:t>
            </a:r>
            <a:r>
              <a:rPr lang="en-US" dirty="0">
                <a:latin typeface="Rockwell" panose="02060603020205020403" pitchFamily="18" charset="0"/>
              </a:rPr>
              <a:t>might break </a:t>
            </a:r>
            <a:r>
              <a:rPr lang="en-US" dirty="0" smtClean="0">
                <a:latin typeface="Rockwell" panose="02060603020205020403" pitchFamily="18" charset="0"/>
              </a:rPr>
              <a:t>down for heavy molecules, like 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 is interesting, as dissociation (I + I</a:t>
            </a:r>
            <a:r>
              <a:rPr lang="en-US" baseline="30000" dirty="0" smtClean="0">
                <a:latin typeface="Rockwell" panose="02060603020205020403" pitchFamily="18" charset="0"/>
              </a:rPr>
              <a:t>+</a:t>
            </a:r>
            <a:r>
              <a:rPr lang="en-US" dirty="0" smtClean="0">
                <a:latin typeface="Rockwell" panose="02060603020205020403" pitchFamily="18" charset="0"/>
              </a:rPr>
              <a:t>) is more likely than the stable ion (I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baseline="30000" dirty="0" smtClean="0">
                <a:latin typeface="Rockwell" panose="02060603020205020403" pitchFamily="18" charset="0"/>
              </a:rPr>
              <a:t>+</a:t>
            </a:r>
            <a:r>
              <a:rPr lang="en-US" dirty="0" smtClean="0">
                <a:latin typeface="Rockwell" panose="02060603020205020403" pitchFamily="18" charset="0"/>
              </a:rPr>
              <a:t>).</a:t>
            </a:r>
          </a:p>
          <a:p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Because I</a:t>
            </a:r>
            <a:r>
              <a:rPr lang="en-US" baseline="-25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 is heavy, we can decouple ionization and dissociation.  Under these circumstances, the kinetic energy release (KER) should be easy to analyze.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However, we first must understand single electron ionization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Reconstruction techniques often work for light molecules, like N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 and O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.  But, assumptions </a:t>
            </a:r>
            <a:r>
              <a:rPr lang="en-US" dirty="0">
                <a:latin typeface="Rockwell" panose="02060603020205020403" pitchFamily="18" charset="0"/>
              </a:rPr>
              <a:t>might break </a:t>
            </a:r>
            <a:r>
              <a:rPr lang="en-US" dirty="0" smtClean="0">
                <a:latin typeface="Rockwell" panose="02060603020205020403" pitchFamily="18" charset="0"/>
              </a:rPr>
              <a:t>down for heavy molecules, like 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 is interesting, as dissociation (I + I</a:t>
            </a:r>
            <a:r>
              <a:rPr lang="en-US" baseline="30000" dirty="0" smtClean="0">
                <a:latin typeface="Rockwell" panose="02060603020205020403" pitchFamily="18" charset="0"/>
              </a:rPr>
              <a:t>+</a:t>
            </a:r>
            <a:r>
              <a:rPr lang="en-US" dirty="0" smtClean="0">
                <a:latin typeface="Rockwell" panose="02060603020205020403" pitchFamily="18" charset="0"/>
              </a:rPr>
              <a:t>) is more likely than the stable ion (I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baseline="30000" dirty="0" smtClean="0">
                <a:latin typeface="Rockwell" panose="02060603020205020403" pitchFamily="18" charset="0"/>
              </a:rPr>
              <a:t>+</a:t>
            </a:r>
            <a:r>
              <a:rPr lang="en-US" dirty="0" smtClean="0">
                <a:latin typeface="Rockwell" panose="02060603020205020403" pitchFamily="18" charset="0"/>
              </a:rPr>
              <a:t>).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Because I</a:t>
            </a:r>
            <a:r>
              <a:rPr lang="en-US" baseline="-25000" dirty="0" smtClean="0">
                <a:latin typeface="Rockwell" panose="02060603020205020403" pitchFamily="18" charset="0"/>
              </a:rPr>
              <a:t>2</a:t>
            </a:r>
            <a:r>
              <a:rPr lang="en-US" dirty="0" smtClean="0">
                <a:latin typeface="Rockwell" panose="02060603020205020403" pitchFamily="18" charset="0"/>
              </a:rPr>
              <a:t> is heavy, we can decouple ionization and dissociation.  Under these circumstances, the kinetic energy release (KER) should be easy to analyze.</a:t>
            </a:r>
          </a:p>
          <a:p>
            <a:r>
              <a:rPr lang="en-US" b="1" i="1" dirty="0" smtClean="0">
                <a:solidFill>
                  <a:srgbClr val="8825D9"/>
                </a:solidFill>
              </a:rPr>
              <a:t>As it turns out, the KER results cannot be explained by ionization of the HOMO, HOMO-1, or HOMO-2 orbitals.  We must invoke the 5s</a:t>
            </a:r>
            <a:r>
              <a:rPr lang="en-US" b="1" i="1" baseline="30000" dirty="0" smtClean="0">
                <a:solidFill>
                  <a:srgbClr val="8825D9"/>
                </a:solidFill>
              </a:rPr>
              <a:t>2</a:t>
            </a:r>
            <a:r>
              <a:rPr lang="en-US" b="1" i="1" dirty="0" smtClean="0">
                <a:solidFill>
                  <a:srgbClr val="8825D9"/>
                </a:solidFill>
              </a:rPr>
              <a:t> electrons.</a:t>
            </a:r>
            <a:endParaRPr lang="en-US" b="1" i="1" dirty="0">
              <a:solidFill>
                <a:srgbClr val="8825D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Orbital structure of I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22" y="1498824"/>
            <a:ext cx="6306078" cy="48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Evidence for inner-orbital ionization in N</a:t>
            </a:r>
            <a:r>
              <a:rPr lang="en-US" sz="4400" baseline="-25000" dirty="0" smtClean="0"/>
              <a:t>2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and I</a:t>
            </a:r>
            <a:r>
              <a:rPr lang="en-US" sz="4400" baseline="-25000" dirty="0" smtClean="0"/>
              <a:t>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8825D9"/>
                </a:solidFill>
              </a:rPr>
              <a:t>Charge-asymmetric dissociation (N</a:t>
            </a:r>
            <a:r>
              <a:rPr lang="en-US" b="1" i="1" baseline="-25000" dirty="0" smtClean="0">
                <a:solidFill>
                  <a:srgbClr val="8825D9"/>
                </a:solidFill>
              </a:rPr>
              <a:t>2</a:t>
            </a:r>
            <a:r>
              <a:rPr lang="en-US" b="1" i="1" baseline="30000" dirty="0" smtClean="0">
                <a:solidFill>
                  <a:srgbClr val="8825D9"/>
                </a:solidFill>
              </a:rPr>
              <a:t>4+</a:t>
            </a:r>
            <a:r>
              <a:rPr lang="en-US" b="1" i="1" dirty="0" smtClean="0">
                <a:solidFill>
                  <a:srgbClr val="8825D9"/>
                </a:solidFill>
              </a:rPr>
              <a:t> →N</a:t>
            </a:r>
            <a:r>
              <a:rPr lang="en-US" b="1" i="1" baseline="30000" dirty="0" smtClean="0">
                <a:solidFill>
                  <a:srgbClr val="8825D9"/>
                </a:solidFill>
              </a:rPr>
              <a:t>+</a:t>
            </a:r>
            <a:r>
              <a:rPr lang="en-US" b="1" i="1" dirty="0" smtClean="0">
                <a:solidFill>
                  <a:srgbClr val="8825D9"/>
                </a:solidFill>
              </a:rPr>
              <a:t> + N</a:t>
            </a:r>
            <a:r>
              <a:rPr lang="en-US" b="1" i="1" baseline="30000" dirty="0" smtClean="0">
                <a:solidFill>
                  <a:srgbClr val="8825D9"/>
                </a:solidFill>
              </a:rPr>
              <a:t>3+</a:t>
            </a:r>
            <a:r>
              <a:rPr lang="en-US" b="1" i="1" dirty="0" smtClean="0">
                <a:solidFill>
                  <a:srgbClr val="8825D9"/>
                </a:solidFill>
              </a:rPr>
              <a:t>): generally means excitation: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DAMOP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B2FB-5F78-4EA5-9BD1-65D964573AFE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10814" y="4343400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4343400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7" idx="2"/>
            <a:endCxn id="5" idx="6"/>
          </p:cNvCxnSpPr>
          <p:nvPr/>
        </p:nvCxnSpPr>
        <p:spPr>
          <a:xfrm flipH="1">
            <a:off x="3796614" y="4686300"/>
            <a:ext cx="6991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10814" y="5181600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95800" y="3048000"/>
            <a:ext cx="685800" cy="685800"/>
          </a:xfrm>
          <a:prstGeom prst="ellipse">
            <a:avLst/>
          </a:prstGeom>
          <a:gradFill flip="none" rotWithShape="1">
            <a:gsLst>
              <a:gs pos="100000">
                <a:srgbClr val="9943BB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2636</TotalTime>
  <Words>887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Inner-orbital ionization of iodine  G. N. Gibson, D. Smith, J. Dragan University of Connecticut   V. Tagliamonti Stony Brook University  </vt:lpstr>
      <vt:lpstr>Molecules in Strong Laser Fields</vt:lpstr>
      <vt:lpstr>Methods for looking at orbitals</vt:lpstr>
      <vt:lpstr>However, we first must understand single electron ionization</vt:lpstr>
      <vt:lpstr>However, we first must understand single electron ionization</vt:lpstr>
      <vt:lpstr>However, we first must understand single electron ionization</vt:lpstr>
      <vt:lpstr>However, we first must understand single electron ionization</vt:lpstr>
      <vt:lpstr>Orbital structure of I2</vt:lpstr>
      <vt:lpstr>Evidence for inner-orbital ionization in N2 and I2</vt:lpstr>
      <vt:lpstr>Evidence for inner-orbital ionization in N2 and I2</vt:lpstr>
      <vt:lpstr>Evidence for inner-orbital ionization in N2 and I2</vt:lpstr>
      <vt:lpstr>Evidence for inner-orbital ionization in N2 and I2</vt:lpstr>
      <vt:lpstr>Evidence for inner-orbital ionization in N2 and I2</vt:lpstr>
      <vt:lpstr>Orbital structure of I2</vt:lpstr>
      <vt:lpstr>What do we expect to see for dissociation?</vt:lpstr>
      <vt:lpstr>What do we see?</vt:lpstr>
      <vt:lpstr>What are all of the possibilities for dissociation?</vt:lpstr>
      <vt:lpstr>Where are the higher energy levels?</vt:lpstr>
      <vt:lpstr>What are all of the possibilities for dissociation?</vt:lpstr>
      <vt:lpstr>Dissociation energy vs. photon energy</vt:lpstr>
      <vt:lpstr>What are all of the possibilities for dissociation?</vt:lpstr>
      <vt:lpstr>Conclusions</vt:lpstr>
      <vt:lpstr>Rich vibrational structure in I2 pump-probe experiments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R-dependent strong field ionization from a neutral ground state diatomic molecule G. N. Gibson, H. Chen, V. Tagliamonti University of Connecticut</dc:title>
  <dc:creator>George N. GIbson</dc:creator>
  <cp:lastModifiedBy>George N. GIbson</cp:lastModifiedBy>
  <cp:revision>128</cp:revision>
  <dcterms:created xsi:type="dcterms:W3CDTF">2012-05-26T15:07:25Z</dcterms:created>
  <dcterms:modified xsi:type="dcterms:W3CDTF">2016-05-23T18:54:04Z</dcterms:modified>
</cp:coreProperties>
</file>