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1" r:id="rId3"/>
    <p:sldId id="347" r:id="rId4"/>
    <p:sldId id="366" r:id="rId5"/>
    <p:sldId id="384" r:id="rId6"/>
    <p:sldId id="385" r:id="rId7"/>
    <p:sldId id="386" r:id="rId8"/>
    <p:sldId id="334" r:id="rId9"/>
    <p:sldId id="328" r:id="rId10"/>
    <p:sldId id="377" r:id="rId11"/>
    <p:sldId id="375" r:id="rId12"/>
    <p:sldId id="379" r:id="rId13"/>
    <p:sldId id="378" r:id="rId14"/>
    <p:sldId id="380" r:id="rId15"/>
    <p:sldId id="382" r:id="rId16"/>
    <p:sldId id="387" r:id="rId17"/>
    <p:sldId id="381" r:id="rId18"/>
    <p:sldId id="291" r:id="rId19"/>
    <p:sldId id="388" r:id="rId20"/>
    <p:sldId id="36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E06E"/>
    <a:srgbClr val="A7A7A7"/>
    <a:srgbClr val="FF0066"/>
    <a:srgbClr val="FF66FF"/>
    <a:srgbClr val="99CCFF"/>
    <a:srgbClr val="BDBDBD"/>
    <a:srgbClr val="DBDBDB"/>
    <a:srgbClr val="DDDDD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r>
              <a:rPr lang="en-US" altLang="en-US"/>
              <a:t>H87NE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r>
              <a:rPr lang="en-US" altLang="en-US"/>
              <a:t>Title goes here</a:t>
            </a:r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F7784A2-D86C-4BD3-B147-33176E301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6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27EA404-CA48-4372-A475-CB3B5AE3F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8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37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0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6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9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0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62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80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03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0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25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9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1905000"/>
          </a:xfrm>
          <a:noFill/>
          <a:ln/>
        </p:spPr>
        <p:txBody>
          <a:bodyPr/>
          <a:lstStyle/>
          <a:p>
            <a:pPr algn="ctr"/>
            <a:r>
              <a:rPr lang="en-US" altLang="en-US" b="1" dirty="0"/>
              <a:t>Enhanced harmonic generation in double-well potentials</a:t>
            </a:r>
            <a:endParaRPr lang="en-US" alt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00200" y="2362200"/>
            <a:ext cx="594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/>
              <a:t>George N. Gibson</a:t>
            </a:r>
          </a:p>
          <a:p>
            <a:pPr algn="ctr"/>
            <a:r>
              <a:rPr lang="en-US" altLang="en-US" sz="2800"/>
              <a:t>University of Connecticut</a:t>
            </a:r>
            <a:endParaRPr lang="en-US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8600" y="3581400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dirty="0"/>
              <a:t>Graduate students: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Katya </a:t>
            </a:r>
            <a:r>
              <a:rPr lang="en-US" altLang="en-US" sz="2400" dirty="0" err="1" smtClean="0"/>
              <a:t>Sergen</a:t>
            </a:r>
            <a:endParaRPr lang="en-US" altLang="en-US" sz="2400" dirty="0"/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Dale Smith</a:t>
            </a:r>
            <a:endParaRPr lang="en-US" altLang="en-US" sz="2400" dirty="0"/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James Dragan</a:t>
            </a:r>
            <a:endParaRPr lang="en-US" altLang="en-US" sz="2400" dirty="0"/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dirty="0"/>
              <a:t>	</a:t>
            </a:r>
          </a:p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dirty="0" smtClean="0"/>
              <a:t>Funding: </a:t>
            </a:r>
            <a:r>
              <a:rPr lang="en-US" altLang="en-US" sz="2400" dirty="0" smtClean="0">
                <a:solidFill>
                  <a:schemeClr val="hlink"/>
                </a:solidFill>
              </a:rPr>
              <a:t>NSF</a:t>
            </a:r>
            <a:endParaRPr lang="en-US" altLang="en-US" sz="2400" dirty="0"/>
          </a:p>
        </p:txBody>
      </p:sp>
      <p:pic>
        <p:nvPicPr>
          <p:cNvPr id="4104" name="Picture 8" descr="D:\ACS.01\ACS Talk\sign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205740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105400" y="3581400"/>
            <a:ext cx="4038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dirty="0"/>
              <a:t>DAMOP </a:t>
            </a:r>
            <a:r>
              <a:rPr lang="en-US" altLang="en-US" sz="2400" dirty="0" smtClean="0"/>
              <a:t>2015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>Columbus, OH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>June </a:t>
            </a:r>
            <a:r>
              <a:rPr lang="en-US" altLang="en-US" sz="2400" dirty="0" smtClean="0"/>
              <a:t>8-12</a:t>
            </a:r>
            <a:r>
              <a:rPr lang="en-US" altLang="en-US" sz="2400" dirty="0" smtClean="0"/>
              <a:t>, 2015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6" y="1355124"/>
            <a:ext cx="3772427" cy="50870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99" y="1376558"/>
            <a:ext cx="3729558" cy="5065626"/>
          </a:xfrm>
          <a:prstGeom prst="rect">
            <a:avLst/>
          </a:prstGeom>
        </p:spPr>
      </p:pic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Double well </a:t>
            </a:r>
            <a:r>
              <a:rPr lang="en-US" altLang="en-US" dirty="0"/>
              <a:t>energy levels: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1600200"/>
            <a:ext cx="81624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6151" y="5285302"/>
            <a:ext cx="81624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2571690"/>
            <a:ext cx="110959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Covalent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56072" y="3696928"/>
            <a:ext cx="3143864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505293" y="3143864"/>
            <a:ext cx="3143864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65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Harmonic generation from A</a:t>
            </a:r>
            <a:r>
              <a:rPr lang="en-US" altLang="en-US" baseline="-25000" dirty="0" smtClean="0"/>
              <a:t>2</a:t>
            </a:r>
            <a:r>
              <a:rPr lang="en-US" altLang="en-US" baseline="30000" dirty="0" smtClean="0"/>
              <a:t>2+</a:t>
            </a:r>
            <a:endParaRPr lang="en-US" alt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7" y="1228343"/>
            <a:ext cx="8735645" cy="273405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19164"/>
            <a:ext cx="8707066" cy="2762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833735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Small 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833735"/>
            <a:ext cx="21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Intermediate 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Harmonic generation from A</a:t>
            </a:r>
            <a:r>
              <a:rPr lang="en-US" altLang="en-US" baseline="-25000" dirty="0" smtClean="0"/>
              <a:t>2</a:t>
            </a:r>
            <a:r>
              <a:rPr lang="en-US" altLang="en-US" baseline="30000" dirty="0" smtClean="0"/>
              <a:t>2+</a:t>
            </a:r>
            <a:endParaRPr lang="en-US" alt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7" y="985684"/>
            <a:ext cx="8707066" cy="5839640"/>
          </a:xfrm>
          <a:prstGeom prst="rect">
            <a:avLst/>
          </a:prstGeom>
          <a:solidFill>
            <a:srgbClr val="99CCFF"/>
          </a:solidFill>
        </p:spPr>
      </p:pic>
    </p:spTree>
    <p:extLst>
      <p:ext uri="{BB962C8B-B14F-4D97-AF65-F5344CB8AC3E}">
        <p14:creationId xmlns:p14="http://schemas.microsoft.com/office/powerpoint/2010/main" val="7461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Harmonic generation from A</a:t>
            </a:r>
            <a:r>
              <a:rPr lang="en-US" altLang="en-US" baseline="-25000" dirty="0" smtClean="0"/>
              <a:t>2</a:t>
            </a:r>
            <a:endParaRPr lang="en-US" alt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7" y="1143000"/>
            <a:ext cx="8688013" cy="266737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7" y="3962400"/>
            <a:ext cx="8745171" cy="2695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750798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Small 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750798"/>
            <a:ext cx="21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Intermediate 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Harmonic generation from A</a:t>
            </a:r>
            <a:r>
              <a:rPr lang="en-US" altLang="en-US" baseline="-25000" dirty="0" smtClean="0"/>
              <a:t>2</a:t>
            </a:r>
            <a:endParaRPr lang="en-US" alt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7" y="914400"/>
            <a:ext cx="8840434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6" y="1355124"/>
            <a:ext cx="3772427" cy="50870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99" y="1376558"/>
            <a:ext cx="3729558" cy="5065626"/>
          </a:xfrm>
          <a:prstGeom prst="rect">
            <a:avLst/>
          </a:prstGeom>
        </p:spPr>
      </p:pic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Double well </a:t>
            </a:r>
            <a:r>
              <a:rPr lang="en-US" altLang="en-US" dirty="0"/>
              <a:t>energy levels: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1600200"/>
            <a:ext cx="81624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6151" y="5285302"/>
            <a:ext cx="81624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2571690"/>
            <a:ext cx="110959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Covalent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56072" y="3696928"/>
            <a:ext cx="3143864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505293" y="3143864"/>
            <a:ext cx="3143864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050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Double well </a:t>
            </a:r>
            <a:r>
              <a:rPr lang="en-US" altLang="en-US" dirty="0"/>
              <a:t>energy levels: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657600" y="55626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000">
                <a:solidFill>
                  <a:schemeClr val="bg2"/>
                </a:solidFill>
              </a:rPr>
              <a:t>A</a:t>
            </a:r>
            <a:r>
              <a:rPr kumimoji="0" lang="en-US" altLang="en-US" sz="2000" baseline="30000">
                <a:solidFill>
                  <a:schemeClr val="bg2"/>
                </a:solidFill>
              </a:rPr>
              <a:t>2+</a:t>
            </a:r>
            <a:r>
              <a:rPr kumimoji="0" lang="en-US" altLang="en-US" sz="2000">
                <a:solidFill>
                  <a:schemeClr val="bg2"/>
                </a:solidFill>
              </a:rPr>
              <a:t> + A</a:t>
            </a:r>
            <a:r>
              <a:rPr kumimoji="0" lang="en-US" altLang="en-US" sz="2000" baseline="30000">
                <a:solidFill>
                  <a:schemeClr val="bg2"/>
                </a:solidFill>
              </a:rPr>
              <a:t>2+</a:t>
            </a:r>
            <a:endParaRPr kumimoji="0" lang="en-US" altLang="en-US" sz="2000">
              <a:solidFill>
                <a:schemeClr val="bg2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657600" y="4648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000">
                <a:solidFill>
                  <a:schemeClr val="bg2"/>
                </a:solidFill>
              </a:rPr>
              <a:t>A</a:t>
            </a:r>
            <a:r>
              <a:rPr kumimoji="0" lang="en-US" altLang="en-US" sz="2000" baseline="30000">
                <a:solidFill>
                  <a:schemeClr val="bg2"/>
                </a:solidFill>
              </a:rPr>
              <a:t>3+</a:t>
            </a:r>
            <a:r>
              <a:rPr kumimoji="0" lang="en-US" altLang="en-US" sz="2000">
                <a:solidFill>
                  <a:schemeClr val="bg2"/>
                </a:solidFill>
              </a:rPr>
              <a:t> + A</a:t>
            </a:r>
            <a:r>
              <a:rPr kumimoji="0" lang="en-US" altLang="en-US" sz="2000" baseline="30000">
                <a:solidFill>
                  <a:schemeClr val="bg2"/>
                </a:solidFill>
              </a:rPr>
              <a:t>1+</a:t>
            </a:r>
            <a:endParaRPr kumimoji="0" lang="en-US" altLang="en-US" sz="2000">
              <a:solidFill>
                <a:schemeClr val="bg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758138" cy="506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9221"/>
            <a:ext cx="3772427" cy="5094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0367" y="2667000"/>
            <a:ext cx="81624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1951" y="4417367"/>
            <a:ext cx="81624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3691" y="3638490"/>
            <a:ext cx="110959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Covalent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8714" y="3581400"/>
            <a:ext cx="110959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Covalent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Dipole couplings at large R:</a:t>
            </a:r>
            <a:endParaRPr lang="en-US" alt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477111" cy="241968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1" b="847"/>
          <a:stretch/>
        </p:blipFill>
        <p:spPr>
          <a:xfrm>
            <a:off x="5029200" y="1900576"/>
            <a:ext cx="3400900" cy="242316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024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en-US" dirty="0"/>
              <a:t>Conclusions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257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>
                  <a:lumMod val="26000"/>
                  <a:lumOff val="74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>
              <a:schemeClr val="accent1">
                <a:alpha val="40000"/>
              </a:schemeClr>
            </a:glow>
            <a:softEdge rad="76200"/>
          </a:effectLst>
        </p:spPr>
        <p:txBody>
          <a:bodyPr/>
          <a:lstStyle/>
          <a:p>
            <a:r>
              <a:rPr lang="en-US" altLang="en-US" sz="2800" dirty="0">
                <a:solidFill>
                  <a:srgbClr val="FF00FF"/>
                </a:solidFill>
              </a:rPr>
              <a:t>A pair of nearly degenerate strongly coupled states, like those found in diatomic molecules greatly enhances multiphoton couplings.</a:t>
            </a:r>
          </a:p>
          <a:p>
            <a:r>
              <a:rPr lang="en-US" altLang="en-US" sz="2800" dirty="0" smtClean="0">
                <a:solidFill>
                  <a:srgbClr val="FF00FF"/>
                </a:solidFill>
              </a:rPr>
              <a:t>In particular, low order harmonic generation is strongly enhanced and becomes non-perturbative.</a:t>
            </a:r>
          </a:p>
          <a:p>
            <a:r>
              <a:rPr lang="en-US" altLang="en-US" sz="2800" dirty="0" smtClean="0">
                <a:solidFill>
                  <a:srgbClr val="FF00FF"/>
                </a:solidFill>
              </a:rPr>
              <a:t>Presence of covalent states in the neutral molecule are not detrimental.</a:t>
            </a:r>
          </a:p>
          <a:p>
            <a:r>
              <a:rPr lang="en-US" altLang="en-US" sz="2800" dirty="0" smtClean="0">
                <a:solidFill>
                  <a:srgbClr val="FF00FF"/>
                </a:solidFill>
              </a:rPr>
              <a:t>Requires diatomic molecules at moderate internuclear separations</a:t>
            </a:r>
            <a:r>
              <a:rPr lang="en-US" altLang="en-US" sz="2800" dirty="0" smtClean="0">
                <a:solidFill>
                  <a:srgbClr val="FF00FF"/>
                </a:solidFill>
              </a:rPr>
              <a:t>.</a:t>
            </a:r>
          </a:p>
          <a:p>
            <a:r>
              <a:rPr lang="en-US" altLang="en-US" sz="2800" i="1" dirty="0" smtClean="0">
                <a:solidFill>
                  <a:srgbClr val="FF0066"/>
                </a:solidFill>
              </a:rPr>
              <a:t>Question: what is the optimal energy level structure for a particular nonlinear process?</a:t>
            </a:r>
            <a:endParaRPr lang="en-US" altLang="en-US" sz="2800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7772400" cy="3048000"/>
          </a:xfrm>
        </p:spPr>
        <p:txBody>
          <a:bodyPr/>
          <a:lstStyle/>
          <a:p>
            <a:pPr algn="ctr"/>
            <a:r>
              <a:rPr lang="en-US" altLang="en-US" sz="8800" i="1" dirty="0" smtClean="0"/>
              <a:t>Thank you for listening!</a:t>
            </a:r>
            <a:endParaRPr lang="en-US" altLang="en-US" sz="8800" i="1" dirty="0"/>
          </a:p>
        </p:txBody>
      </p:sp>
    </p:spTree>
    <p:extLst>
      <p:ext uri="{BB962C8B-B14F-4D97-AF65-F5344CB8AC3E}">
        <p14:creationId xmlns:p14="http://schemas.microsoft.com/office/powerpoint/2010/main" val="32782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15400" cy="5334000"/>
          </a:xfrm>
        </p:spPr>
        <p:txBody>
          <a:bodyPr/>
          <a:lstStyle/>
          <a:p>
            <a:r>
              <a:rPr lang="en-US" altLang="en-US" dirty="0" smtClean="0">
                <a:sym typeface="Symbol" pitchFamily="18" charset="2"/>
              </a:rPr>
              <a:t>High multiphoton susceptibility of the </a:t>
            </a:r>
            <a:r>
              <a:rPr lang="el-GR" altLang="en-US" dirty="0" smtClean="0">
                <a:sym typeface="Symbol" pitchFamily="18" charset="2"/>
              </a:rPr>
              <a:t>Γ</a:t>
            </a:r>
            <a:r>
              <a:rPr lang="en-US" altLang="en-US" dirty="0" smtClean="0">
                <a:sym typeface="Symbol" pitchFamily="18" charset="2"/>
              </a:rPr>
              <a:t>-system: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Strong multiphoton excitation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Strong harmonic generation</a:t>
            </a:r>
            <a:endParaRPr lang="en-US" altLang="en-US" dirty="0">
              <a:sym typeface="Symbol" pitchFamily="18" charset="2"/>
            </a:endParaRPr>
          </a:p>
          <a:p>
            <a:r>
              <a:rPr lang="en-US" altLang="en-US" dirty="0" smtClean="0">
                <a:sym typeface="Symbol" pitchFamily="18" charset="2"/>
              </a:rPr>
              <a:t>Double-well potentials contain the </a:t>
            </a:r>
            <a:r>
              <a:rPr lang="el-GR" altLang="en-US" dirty="0">
                <a:sym typeface="Symbol" pitchFamily="18" charset="2"/>
              </a:rPr>
              <a:t>Γ</a:t>
            </a:r>
            <a:r>
              <a:rPr lang="en-US" altLang="en-US" dirty="0">
                <a:sym typeface="Symbol" pitchFamily="18" charset="2"/>
              </a:rPr>
              <a:t>-system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Doubly ionized potentials work well (A</a:t>
            </a:r>
            <a:r>
              <a:rPr lang="en-US" altLang="en-US" baseline="-25000" dirty="0" smtClean="0">
                <a:sym typeface="Symbol" pitchFamily="18" charset="2"/>
              </a:rPr>
              <a:t>2</a:t>
            </a:r>
            <a:r>
              <a:rPr lang="en-US" altLang="en-US" baseline="30000" dirty="0" smtClean="0">
                <a:sym typeface="Symbol" pitchFamily="18" charset="2"/>
              </a:rPr>
              <a:t>2+</a:t>
            </a:r>
            <a:r>
              <a:rPr lang="en-US" altLang="en-US" dirty="0" smtClean="0">
                <a:sym typeface="Symbol" pitchFamily="18" charset="2"/>
              </a:rPr>
              <a:t>)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What about neutral potentials (A</a:t>
            </a:r>
            <a:r>
              <a:rPr lang="en-US" altLang="en-US" baseline="-25000" dirty="0" smtClean="0">
                <a:sym typeface="Symbol" pitchFamily="18" charset="2"/>
              </a:rPr>
              <a:t>2</a:t>
            </a:r>
            <a:r>
              <a:rPr lang="en-US" altLang="en-US" dirty="0" smtClean="0">
                <a:sym typeface="Symbol" pitchFamily="18" charset="2"/>
              </a:rPr>
              <a:t>)?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		These are much more practical</a:t>
            </a:r>
            <a:endParaRPr lang="en-US" altLang="en-US" dirty="0">
              <a:sym typeface="Symbol" pitchFamily="18" charset="2"/>
            </a:endParaRPr>
          </a:p>
          <a:p>
            <a:r>
              <a:rPr lang="en-US" altLang="en-US" dirty="0" smtClean="0">
                <a:sym typeface="Symbol" pitchFamily="18" charset="2"/>
              </a:rPr>
              <a:t>Performed both n-level and TDSE calculations</a:t>
            </a:r>
          </a:p>
          <a:p>
            <a:r>
              <a:rPr lang="en-US" altLang="en-US" i="1" dirty="0" smtClean="0">
                <a:solidFill>
                  <a:srgbClr val="FF66FF"/>
                </a:solidFill>
                <a:sym typeface="Symbol" pitchFamily="18" charset="2"/>
              </a:rPr>
              <a:t>Double-well potentials have large MP susceptibility, even in the presence of other levels.</a:t>
            </a:r>
            <a:endParaRPr lang="en-US" altLang="en-US" i="1" dirty="0">
              <a:solidFill>
                <a:srgbClr val="FF66FF"/>
              </a:solidFill>
            </a:endParaRPr>
          </a:p>
          <a:p>
            <a:endParaRPr lang="en-US" altLang="en-US" dirty="0"/>
          </a:p>
        </p:txBody>
      </p:sp>
      <p:pic>
        <p:nvPicPr>
          <p:cNvPr id="4" name="Picture 19" descr="D:\Rochester.02\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52600"/>
            <a:ext cx="862826" cy="165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85800"/>
          </a:xfrm>
        </p:spPr>
        <p:txBody>
          <a:bodyPr/>
          <a:lstStyle/>
          <a:p>
            <a:r>
              <a:rPr lang="en-US" altLang="en-US"/>
              <a:t>Perfect Floquet Ladder of States:</a:t>
            </a:r>
          </a:p>
        </p:txBody>
      </p:sp>
      <p:sp>
        <p:nvSpPr>
          <p:cNvPr id="157701" name="Text Box 2053"/>
          <p:cNvSpPr txBox="1">
            <a:spLocks noChangeArrowheads="1"/>
          </p:cNvSpPr>
          <p:nvPr/>
        </p:nvSpPr>
        <p:spPr bwMode="auto">
          <a:xfrm>
            <a:off x="5257800" y="1752600"/>
            <a:ext cx="3505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800"/>
              <a:t>Level 1 couples to the -(n-1) Floquet state through </a:t>
            </a:r>
            <a:r>
              <a:rPr kumimoji="0" lang="en-US" altLang="en-US" sz="2800">
                <a:sym typeface="Symbol" pitchFamily="18" charset="2"/>
              </a:rPr>
              <a:t></a:t>
            </a:r>
            <a:r>
              <a:rPr kumimoji="0" lang="en-US" altLang="en-US" sz="2800" baseline="-25000">
                <a:sym typeface="Symbol" pitchFamily="18" charset="2"/>
              </a:rPr>
              <a:t>12</a:t>
            </a:r>
            <a:r>
              <a:rPr kumimoji="0" lang="en-US" altLang="en-US" sz="2800">
                <a:sym typeface="Symbol" pitchFamily="18" charset="2"/>
              </a:rPr>
              <a:t>.  Since this is only a 1-photon interaction the AC Stark shift is small.</a:t>
            </a:r>
            <a:endParaRPr kumimoji="0" lang="en-US" altLang="en-US" sz="2800"/>
          </a:p>
        </p:txBody>
      </p:sp>
      <p:pic>
        <p:nvPicPr>
          <p:cNvPr id="157707" name="Picture 2059" descr="D:\Rochester.02\floquet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5434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8" name="Picture 2060" descr="D:\Rochester.02\floquet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5434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95400"/>
          </a:xfrm>
        </p:spPr>
        <p:txBody>
          <a:bodyPr/>
          <a:lstStyle/>
          <a:p>
            <a:r>
              <a:rPr lang="en-US" altLang="en-US" i="1" dirty="0"/>
              <a:t>What is </a:t>
            </a:r>
            <a:r>
              <a:rPr lang="en-US" altLang="en-US" i="1" dirty="0" smtClean="0"/>
              <a:t>special </a:t>
            </a:r>
            <a:r>
              <a:rPr lang="en-US" altLang="en-US" i="1" dirty="0"/>
              <a:t>about even-charged diatomic molecules?</a:t>
            </a:r>
            <a:endParaRPr lang="en-US" altLang="en-US" dirty="0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6400800" y="2133600"/>
            <a:ext cx="2743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800"/>
              <a:t>Strongly coupled pair of excited states and a weakly coupled ground state.</a:t>
            </a:r>
          </a:p>
        </p:txBody>
      </p:sp>
      <p:pic>
        <p:nvPicPr>
          <p:cNvPr id="129041" name="Picture 17" descr="D:\Rochester.02\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628015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3-Level Model System</a:t>
            </a:r>
          </a:p>
        </p:txBody>
      </p:sp>
      <p:pic>
        <p:nvPicPr>
          <p:cNvPr id="1546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467042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3679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3154363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2971800" y="5562600"/>
            <a:ext cx="586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3200" b="1" i="1">
                <a:solidFill>
                  <a:srgbClr val="FF0066"/>
                </a:solidFill>
              </a:rPr>
              <a:t>This system can be solved exactly for the n-photon Rabi frequency!</a:t>
            </a:r>
          </a:p>
        </p:txBody>
      </p:sp>
      <p:pic>
        <p:nvPicPr>
          <p:cNvPr id="1546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36957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43" name="Picture 19" descr="D:\Rochester.02\Diagr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166938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Γ-system Literature</a:t>
            </a:r>
            <a:endParaRPr lang="en-US" alt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297"/>
            <a:ext cx="9144000" cy="182169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3581400"/>
            <a:ext cx="9144000" cy="18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7409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Γ-system: Harmonic Generation</a:t>
            </a:r>
            <a:endParaRPr lang="en-US" alt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159815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53" y="2854427"/>
            <a:ext cx="4391691" cy="36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Γ-system: Harmonic Generation</a:t>
            </a:r>
            <a:endParaRPr lang="en-US" alt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249802" cy="177189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7086"/>
            <a:ext cx="4267200" cy="330665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22" y="3475918"/>
            <a:ext cx="4153554" cy="3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685800"/>
          </a:xfrm>
        </p:spPr>
        <p:txBody>
          <a:bodyPr/>
          <a:lstStyle/>
          <a:p>
            <a:r>
              <a:rPr lang="en-US" altLang="en-US" dirty="0"/>
              <a:t>1-D 2-electron double-well model:</a:t>
            </a:r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02854"/>
              </p:ext>
            </p:extLst>
          </p:nvPr>
        </p:nvGraphicFramePr>
        <p:xfrm>
          <a:off x="609600" y="1030288"/>
          <a:ext cx="47720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3" name="Equation" r:id="rId3" imgW="2387520" imgH="393480" progId="Equation.3">
                  <p:embed/>
                </p:oleObj>
              </mc:Choice>
              <mc:Fallback>
                <p:oleObj name="Equation" r:id="rId3" imgW="2387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30288"/>
                        <a:ext cx="4772025" cy="784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457200" y="2133600"/>
          <a:ext cx="8356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4" name="Equation" r:id="rId5" imgW="4178160" imgH="990360" progId="Equation.3">
                  <p:embed/>
                </p:oleObj>
              </mc:Choice>
              <mc:Fallback>
                <p:oleObj name="Equation" r:id="rId5" imgW="4178160" imgH="990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8356600" cy="1981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83271"/>
              </p:ext>
            </p:extLst>
          </p:nvPr>
        </p:nvGraphicFramePr>
        <p:xfrm>
          <a:off x="5867400" y="990600"/>
          <a:ext cx="21907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5" name="Equation" r:id="rId7" imgW="1091880" imgH="431640" progId="Equation.3">
                  <p:embed/>
                </p:oleObj>
              </mc:Choice>
              <mc:Fallback>
                <p:oleObj name="Equation" r:id="rId7" imgW="10918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990600"/>
                        <a:ext cx="2190750" cy="863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94" y="5029200"/>
            <a:ext cx="5472462" cy="9906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41910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kern="0" dirty="0" smtClean="0"/>
              <a:t>Harmonic generation:</a:t>
            </a:r>
            <a:endParaRPr lang="en-US" alt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Double well </a:t>
            </a:r>
            <a:r>
              <a:rPr lang="en-US" altLang="en-US" dirty="0"/>
              <a:t>energy levels: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657600" y="55626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000">
                <a:solidFill>
                  <a:schemeClr val="bg2"/>
                </a:solidFill>
              </a:rPr>
              <a:t>A</a:t>
            </a:r>
            <a:r>
              <a:rPr kumimoji="0" lang="en-US" altLang="en-US" sz="2000" baseline="30000">
                <a:solidFill>
                  <a:schemeClr val="bg2"/>
                </a:solidFill>
              </a:rPr>
              <a:t>2+</a:t>
            </a:r>
            <a:r>
              <a:rPr kumimoji="0" lang="en-US" altLang="en-US" sz="2000">
                <a:solidFill>
                  <a:schemeClr val="bg2"/>
                </a:solidFill>
              </a:rPr>
              <a:t> + A</a:t>
            </a:r>
            <a:r>
              <a:rPr kumimoji="0" lang="en-US" altLang="en-US" sz="2000" baseline="30000">
                <a:solidFill>
                  <a:schemeClr val="bg2"/>
                </a:solidFill>
              </a:rPr>
              <a:t>2+</a:t>
            </a:r>
            <a:endParaRPr kumimoji="0" lang="en-US" altLang="en-US" sz="2000">
              <a:solidFill>
                <a:schemeClr val="bg2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657600" y="4648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2000">
                <a:solidFill>
                  <a:schemeClr val="bg2"/>
                </a:solidFill>
              </a:rPr>
              <a:t>A</a:t>
            </a:r>
            <a:r>
              <a:rPr kumimoji="0" lang="en-US" altLang="en-US" sz="2000" baseline="30000">
                <a:solidFill>
                  <a:schemeClr val="bg2"/>
                </a:solidFill>
              </a:rPr>
              <a:t>3+</a:t>
            </a:r>
            <a:r>
              <a:rPr kumimoji="0" lang="en-US" altLang="en-US" sz="2000">
                <a:solidFill>
                  <a:schemeClr val="bg2"/>
                </a:solidFill>
              </a:rPr>
              <a:t> + A</a:t>
            </a:r>
            <a:r>
              <a:rPr kumimoji="0" lang="en-US" altLang="en-US" sz="2000" baseline="30000">
                <a:solidFill>
                  <a:schemeClr val="bg2"/>
                </a:solidFill>
              </a:rPr>
              <a:t>1+</a:t>
            </a:r>
            <a:endParaRPr kumimoji="0" lang="en-US" altLang="en-US" sz="2000">
              <a:solidFill>
                <a:schemeClr val="bg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758138" cy="506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9221"/>
            <a:ext cx="3772427" cy="5094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0367" y="2667000"/>
            <a:ext cx="81624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1951" y="4417367"/>
            <a:ext cx="81624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Ionic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3691" y="3638490"/>
            <a:ext cx="110959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Covalent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8714" y="3581400"/>
            <a:ext cx="110959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Covalent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4926</TotalTime>
  <Words>303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Enhanced harmonic generation in double-well potentials</vt:lpstr>
      <vt:lpstr>Outline</vt:lpstr>
      <vt:lpstr>What is special about even-charged diatomic molecules?</vt:lpstr>
      <vt:lpstr>3-Level Model System</vt:lpstr>
      <vt:lpstr>Γ-system Literature</vt:lpstr>
      <vt:lpstr>Γ-system: Harmonic Generation</vt:lpstr>
      <vt:lpstr>Γ-system: Harmonic Generation</vt:lpstr>
      <vt:lpstr>1-D 2-electron double-well model: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for listening!</vt:lpstr>
      <vt:lpstr>Perfect Floquet Ladder of States: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Non-Resonant Excitation of Molecules with</dc:title>
  <dc:creator>George N. Gibson</dc:creator>
  <cp:lastModifiedBy>George N. GIbson</cp:lastModifiedBy>
  <cp:revision>154</cp:revision>
  <cp:lastPrinted>2002-05-19T15:14:26Z</cp:lastPrinted>
  <dcterms:created xsi:type="dcterms:W3CDTF">2001-03-02T14:55:53Z</dcterms:created>
  <dcterms:modified xsi:type="dcterms:W3CDTF">2015-06-07T19:42:54Z</dcterms:modified>
</cp:coreProperties>
</file>