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mp4"/>
  <Default Extension="vml" ContentType="application/vnd.openxmlformats-officedocument.vmlDrawing"/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80" r:id="rId3"/>
    <p:sldId id="399" r:id="rId4"/>
    <p:sldId id="258" r:id="rId5"/>
    <p:sldId id="401" r:id="rId6"/>
    <p:sldId id="274" r:id="rId7"/>
    <p:sldId id="277" r:id="rId8"/>
    <p:sldId id="275" r:id="rId9"/>
    <p:sldId id="276" r:id="rId10"/>
    <p:sldId id="284" r:id="rId11"/>
    <p:sldId id="406" r:id="rId12"/>
    <p:sldId id="402" r:id="rId13"/>
    <p:sldId id="403" r:id="rId14"/>
    <p:sldId id="404" r:id="rId15"/>
    <p:sldId id="407" r:id="rId16"/>
    <p:sldId id="384" r:id="rId17"/>
    <p:sldId id="286" r:id="rId18"/>
    <p:sldId id="385" r:id="rId19"/>
    <p:sldId id="398" r:id="rId20"/>
    <p:sldId id="280" r:id="rId21"/>
    <p:sldId id="279" r:id="rId22"/>
    <p:sldId id="289" r:id="rId23"/>
    <p:sldId id="291" r:id="rId24"/>
    <p:sldId id="282" r:id="rId25"/>
    <p:sldId id="341" r:id="rId26"/>
    <p:sldId id="400" r:id="rId27"/>
    <p:sldId id="408" r:id="rId28"/>
    <p:sldId id="342" r:id="rId29"/>
    <p:sldId id="343" r:id="rId30"/>
    <p:sldId id="382" r:id="rId31"/>
    <p:sldId id="388" r:id="rId32"/>
    <p:sldId id="389" r:id="rId33"/>
    <p:sldId id="390" r:id="rId34"/>
    <p:sldId id="330" r:id="rId35"/>
    <p:sldId id="317" r:id="rId36"/>
    <p:sldId id="321" r:id="rId37"/>
    <p:sldId id="328" r:id="rId38"/>
    <p:sldId id="325" r:id="rId39"/>
    <p:sldId id="288" r:id="rId40"/>
    <p:sldId id="391" r:id="rId41"/>
    <p:sldId id="393" r:id="rId42"/>
    <p:sldId id="329" r:id="rId43"/>
    <p:sldId id="395" r:id="rId44"/>
    <p:sldId id="396" r:id="rId45"/>
    <p:sldId id="394" r:id="rId4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6D7"/>
    <a:srgbClr val="8DB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20"/>
    <p:restoredTop sz="93352"/>
  </p:normalViewPr>
  <p:slideViewPr>
    <p:cSldViewPr snapToGrid="0" snapToObjects="1">
      <p:cViewPr>
        <p:scale>
          <a:sx n="100" d="100"/>
          <a:sy n="100" d="100"/>
        </p:scale>
        <p:origin x="152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Relationship Id="rId2" Type="http://schemas.openxmlformats.org/officeDocument/2006/relationships/image" Target="../media/image7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0F8417-DBD0-E84F-810F-BC4310284CFA}" type="datetimeFigureOut">
              <a:rPr lang="en-US"/>
              <a:pPr>
                <a:defRPr/>
              </a:pPr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E7932D-38F8-B04E-AF40-A10B55BE5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3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8B43EA-657E-B840-BF1E-650272ECDAFD}" type="datetimeFigureOut">
              <a:rPr lang="en-US"/>
              <a:pPr>
                <a:defRPr/>
              </a:pPr>
              <a:t>3/12/18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552455-33A0-2745-A428-A59D9AC3B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81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77206-2EAD-413D-9F7E-FE44EAF3354D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341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39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77206-2EAD-413D-9F7E-FE44EAF3354D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9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1371184-F092-D846-8DD8-3FDC20AF28DF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3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D8D0446C-79A1-9847-8FD0-2089CBC14A67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3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5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9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604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1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73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controlling the size of air </a:t>
            </a:r>
            <a:r>
              <a:rPr lang="en-US" dirty="0" err="1"/>
              <a:t>gaps..these</a:t>
            </a:r>
            <a:r>
              <a:rPr lang="en-US" dirty="0"/>
              <a:t> are all the handles to control the air </a:t>
            </a:r>
            <a:r>
              <a:rPr lang="en-US" dirty="0" err="1"/>
              <a:t>gap..to</a:t>
            </a:r>
            <a:r>
              <a:rPr lang="en-US" dirty="0"/>
              <a:t> make field more uniform.</a:t>
            </a:r>
          </a:p>
          <a:p>
            <a:r>
              <a:rPr lang="en-US" dirty="0"/>
              <a:t>Red is the storage region, we move around different wedges (</a:t>
            </a:r>
            <a:r>
              <a:rPr lang="en-US" dirty="0" err="1"/>
              <a:t>shimmining</a:t>
            </a:r>
            <a:r>
              <a:rPr lang="en-US" dirty="0"/>
              <a:t>)</a:t>
            </a:r>
          </a:p>
          <a:p>
            <a:r>
              <a:rPr lang="en-US" dirty="0"/>
              <a:t>The goal is to manipulate things in the storage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3C0D5-F149-3B43-8783-4DC6EE002B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71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Fill in gaps with tiny  iron laminations cut them in different sizes to fill in the missing piece of the magnetic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3C0D5-F149-3B43-8783-4DC6EE002B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0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4A0F8-6B8E-48C9-9D9C-0B27A8847F6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74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DC032-87B0-4A4B-9FCB-417551DB73F9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3E37555-A2A6-4B4E-A389-9F3D3CFE2482}" type="slidenum">
              <a:rPr lang="en-US" sz="1200" b="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94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8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06C26-AA6C-DD43-8F83-82113EEB4209}" type="datetime1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23068-BE8B-3D4B-AB33-9A085C33A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199F0-B6C6-324F-84FD-DBA72B599706}" type="datetime1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36F2-15E4-9A47-9ACB-4CB139E51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6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0A68-6649-CE42-AE41-8D450301A727}" type="datetime1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98C1-D113-EB46-AADB-C39641E05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7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B8DC4E2-4C8D-B249-A2C0-04DCCEC51718}" type="datetime1">
              <a:rPr lang="en-US" smtClean="0"/>
              <a:t>3/12/18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smtClean="0"/>
              <a:t>B. Lee Roberts - HLbL Workshp 12 March 2018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9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BA170-3936-334C-919F-3FEE6B8071EE}" type="datetime1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A988C-DA7E-3F44-BEF2-CD5F2132F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89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C3EFE-7350-1944-8ACF-DC5FEF011771}" type="datetime1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52CC5-B725-4541-82F3-437CA6D3F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7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55EED-D8C0-B547-9947-BF9D0EA212CF}" type="datetime1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3EED7-486E-654F-B341-ABA3D0E58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B39B2-D73D-BC4E-B6E2-4DC948D428A1}" type="datetime1">
              <a:rPr lang="en-US" smtClean="0"/>
              <a:t>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AA7A-9B77-3D4F-AD4E-4A749FB7F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824CF-9F91-A640-BC05-ABCD162F0FCA}" type="datetime1">
              <a:rPr lang="en-US" smtClean="0"/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BFFE6-3357-D342-A9FE-00E972276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4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CD26C-AB05-5A46-B0C1-3F27F3961711}" type="datetime1">
              <a:rPr lang="en-US" smtClean="0"/>
              <a:t>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DA50-209F-AB4B-9690-230E65FC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6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1D836-3F35-5A46-B9A1-C0F36DBD523B}" type="datetime1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808-2C28-1548-A33C-6AB3B10E2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1DD74-3BF4-7B4F-AB8E-428611178B7A}" type="datetime1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F2C09-930A-A14B-8B86-D8AF61E32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4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8DBEE3"/>
            </a:gs>
          </a:gsLst>
          <a:lin ang="1674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5088"/>
            <a:ext cx="8229600" cy="5397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14375"/>
            <a:ext cx="8229600" cy="54117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BDE18E-455D-6543-A618-A3027BC30EAE}" type="datetime1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553200"/>
            <a:ext cx="39624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B. Lee Roberts - HLbL Workshp 12 March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A866F1-E07D-2247-B339-333BAAFEE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6" descr="bu-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26213"/>
            <a:ext cx="74453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 Bold"/>
          <a:ea typeface="ＭＳ Ｐゴシック" charset="0"/>
          <a:cs typeface="Arial Bold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FF0000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6" Type="http://schemas.openxmlformats.org/officeDocument/2006/relationships/image" Target="../media/image60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6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7.wmf"/><Relationship Id="rId8" Type="http://schemas.openxmlformats.org/officeDocument/2006/relationships/image" Target="../media/image78.emf"/><Relationship Id="rId9" Type="http://schemas.openxmlformats.org/officeDocument/2006/relationships/image" Target="../media/image7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png"/><Relationship Id="rId5" Type="http://schemas.openxmlformats.org/officeDocument/2006/relationships/image" Target="../media/image9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0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10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127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emf"/><Relationship Id="rId5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Relationship Id="rId3" Type="http://schemas.openxmlformats.org/officeDocument/2006/relationships/image" Target="../media/image12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emf"/><Relationship Id="rId5" Type="http://schemas.openxmlformats.org/officeDocument/2006/relationships/image" Target="../media/image131.emf"/><Relationship Id="rId6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jpeg"/><Relationship Id="rId7" Type="http://schemas.openxmlformats.org/officeDocument/2006/relationships/image" Target="../media/image33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IMG_02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965200"/>
            <a:ext cx="91440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1384301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rial Bold" charset="0"/>
              </a:rPr>
              <a:t>The Fermilab Muon (</a:t>
            </a:r>
            <a:r>
              <a:rPr lang="en-US" sz="3600" dirty="0" smtClean="0">
                <a:solidFill>
                  <a:srgbClr val="FFFF00"/>
                </a:solidFill>
                <a:latin typeface="cmmi10"/>
                <a:cs typeface="cmmi10"/>
              </a:rPr>
              <a:t>g </a:t>
            </a:r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Arial Bold" charset="0"/>
              </a:rPr>
              <a:t>- </a:t>
            </a:r>
            <a:r>
              <a:rPr lang="en-US" sz="36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2</a:t>
            </a:r>
            <a:r>
              <a:rPr lang="en-US" sz="3600" dirty="0" smtClean="0">
                <a:solidFill>
                  <a:srgbClr val="FFFF00"/>
                </a:solidFill>
                <a:latin typeface="Arial Bold" charset="0"/>
              </a:rPr>
              <a:t>) Experiment:</a:t>
            </a:r>
            <a:br>
              <a:rPr lang="en-US" sz="3600" dirty="0" smtClean="0">
                <a:solidFill>
                  <a:srgbClr val="FFFF00"/>
                </a:solidFill>
                <a:latin typeface="Arial Bold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Arial Bold" charset="0"/>
              </a:rPr>
              <a:t>Status and Outlook</a:t>
            </a:r>
            <a:endParaRPr lang="en-US" sz="3600" dirty="0">
              <a:solidFill>
                <a:srgbClr val="FFFF00"/>
              </a:solidFill>
              <a:latin typeface="Arial Bold" charset="0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0" y="1377395"/>
            <a:ext cx="9144000" cy="578405"/>
          </a:xfrm>
          <a:solidFill>
            <a:srgbClr val="0000FF"/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charset="0"/>
              </a:rPr>
              <a:t>Lee Roberts  –  Boston University</a:t>
            </a:r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2540000" y="6605588"/>
            <a:ext cx="4268788" cy="2508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010B7-74C0-1D4B-BD25-61368CE06B5F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3" descr="g2magn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5088"/>
            <a:ext cx="9164638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gnet_NIM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61722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FF"/>
          </a:solidFill>
        </p:spPr>
        <p:txBody>
          <a:bodyPr/>
          <a:lstStyle/>
          <a:p>
            <a:pPr algn="ctr">
              <a:defRPr/>
            </a:pPr>
            <a:r>
              <a:rPr lang="en-US" sz="5400" b="0" dirty="0" smtClean="0">
                <a:solidFill>
                  <a:srgbClr val="FFFF00"/>
                </a:solidFill>
                <a:latin typeface="Arial Bold"/>
                <a:cs typeface="Arial Bold"/>
              </a:rPr>
              <a:t>The Magnet (at BNL)</a:t>
            </a:r>
            <a:endParaRPr lang="en-US" sz="5400" b="0" dirty="0">
              <a:solidFill>
                <a:srgbClr val="FFFF00"/>
              </a:solidFill>
              <a:latin typeface="Arial Bold"/>
              <a:cs typeface="Arial Bold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828800" y="5257800"/>
            <a:ext cx="5486400" cy="156966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Muon lifetime        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gt</a:t>
            </a:r>
            <a:r>
              <a:rPr kumimoji="0" lang="en-US" sz="2400" b="0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m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=  64.4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(g-2) period            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t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cmmib8" charset="0"/>
              </a:rPr>
              <a:t>a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= 4.37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Cyclotron period   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t</a:t>
            </a:r>
            <a:r>
              <a:rPr kumimoji="0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cmmib8" charset="0"/>
              </a:rPr>
              <a:t>C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=  149 ns</a:t>
            </a:r>
          </a:p>
        </p:txBody>
      </p:sp>
    </p:spTree>
    <p:extLst>
      <p:ext uri="{BB962C8B-B14F-4D97-AF65-F5344CB8AC3E}">
        <p14:creationId xmlns:p14="http://schemas.microsoft.com/office/powerpoint/2010/main" val="313631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FB0B1EFB-B966-2E45-A325-7A0E6AA35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30" y="1371599"/>
            <a:ext cx="9102570" cy="530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B7D461-91A1-8A44-8806-3916C9AF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9AEC-78AC-DA49-AA74-F8E461A31DDB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3103E5-8357-5D49-9009-123D426E4399}"/>
              </a:ext>
            </a:extLst>
          </p:cNvPr>
          <p:cNvSpPr txBox="1"/>
          <p:nvPr/>
        </p:nvSpPr>
        <p:spPr>
          <a:xfrm>
            <a:off x="7423763" y="1468230"/>
            <a:ext cx="98070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b="1" dirty="0">
                <a:solidFill>
                  <a:prstClr val="black"/>
                </a:solidFill>
                <a:latin typeface="Palatino" pitchFamily="2" charset="77"/>
                <a:ea typeface="Palatino" pitchFamily="2" charset="77"/>
              </a:rPr>
              <a:t>APRIL 2017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80690" y="2627569"/>
            <a:ext cx="2857753" cy="701529"/>
            <a:chOff x="2480690" y="2627569"/>
            <a:chExt cx="2857753" cy="70152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59D3B94F-1829-DF4F-91A5-EC672B90931C}"/>
                </a:ext>
              </a:extLst>
            </p:cNvPr>
            <p:cNvCxnSpPr/>
            <p:nvPr/>
          </p:nvCxnSpPr>
          <p:spPr>
            <a:xfrm flipH="1" flipV="1">
              <a:off x="2480690" y="2858601"/>
              <a:ext cx="675275" cy="40998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9202117B-9A52-FD41-A4A8-F00BFA3053A2}"/>
                </a:ext>
              </a:extLst>
            </p:cNvPr>
            <p:cNvCxnSpPr/>
            <p:nvPr/>
          </p:nvCxnSpPr>
          <p:spPr>
            <a:xfrm flipH="1" flipV="1">
              <a:off x="2846000" y="2713531"/>
              <a:ext cx="556557" cy="61556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3BCBB74D-7800-1244-AF55-BA08228EAD4A}"/>
                </a:ext>
              </a:extLst>
            </p:cNvPr>
            <p:cNvCxnSpPr/>
            <p:nvPr/>
          </p:nvCxnSpPr>
          <p:spPr>
            <a:xfrm flipH="1" flipV="1">
              <a:off x="3275712" y="2713531"/>
              <a:ext cx="354553" cy="55629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D351530C-208F-2B4F-944E-44300DE2EB3D}"/>
                </a:ext>
              </a:extLst>
            </p:cNvPr>
            <p:cNvCxnSpPr/>
            <p:nvPr/>
          </p:nvCxnSpPr>
          <p:spPr>
            <a:xfrm flipV="1">
              <a:off x="3931845" y="2627569"/>
              <a:ext cx="144998" cy="67837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1729C575-E719-D840-9AE6-900A42A50A1B}"/>
                </a:ext>
              </a:extLst>
            </p:cNvPr>
            <p:cNvCxnSpPr/>
            <p:nvPr/>
          </p:nvCxnSpPr>
          <p:spPr>
            <a:xfrm flipV="1">
              <a:off x="4076843" y="2627569"/>
              <a:ext cx="421179" cy="68897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A7BBC151-361B-094B-ADDF-4796AEB6BD3A}"/>
                </a:ext>
              </a:extLst>
            </p:cNvPr>
            <p:cNvCxnSpPr/>
            <p:nvPr/>
          </p:nvCxnSpPr>
          <p:spPr>
            <a:xfrm flipV="1">
              <a:off x="4330031" y="2713531"/>
              <a:ext cx="552197" cy="59241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E83631EE-2129-9042-9FAF-A7837F484CF8}"/>
                </a:ext>
              </a:extLst>
            </p:cNvPr>
            <p:cNvCxnSpPr/>
            <p:nvPr/>
          </p:nvCxnSpPr>
          <p:spPr>
            <a:xfrm flipV="1">
              <a:off x="4523422" y="2858601"/>
              <a:ext cx="815021" cy="44126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D6FA9A1-4F67-FC4A-A745-DA2B0DE83396}"/>
              </a:ext>
            </a:extLst>
          </p:cNvPr>
          <p:cNvSpPr txBox="1"/>
          <p:nvPr/>
        </p:nvSpPr>
        <p:spPr>
          <a:xfrm>
            <a:off x="1993900" y="3395489"/>
            <a:ext cx="4330699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1400" b="1" dirty="0">
                <a:solidFill>
                  <a:prstClr val="black"/>
                </a:solidFill>
                <a:latin typeface="Palatino" pitchFamily="2" charset="77"/>
                <a:ea typeface="Palatino" pitchFamily="2" charset="77"/>
              </a:rPr>
              <a:t>24 Calorimeter stations located all around the 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9CCA3E-6B3F-B44E-AE08-CB407A31D2DB}"/>
              </a:ext>
            </a:extLst>
          </p:cNvPr>
          <p:cNvSpPr txBox="1"/>
          <p:nvPr/>
        </p:nvSpPr>
        <p:spPr>
          <a:xfrm rot="10800000" flipV="1">
            <a:off x="2617480" y="4170588"/>
            <a:ext cx="2725957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Measure arrival time &amp; energies of the decay e</a:t>
            </a:r>
            <a:r>
              <a:rPr lang="en-US" sz="1600" baseline="30000" dirty="0">
                <a:latin typeface="Palatino" pitchFamily="2" charset="77"/>
                <a:ea typeface="Palatino" pitchFamily="2" charset="77"/>
              </a:rPr>
              <a:t>+</a:t>
            </a:r>
            <a:endParaRPr lang="en-US" sz="1600" b="1" dirty="0">
              <a:solidFill>
                <a:prstClr val="black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FF"/>
          </a:solidFill>
        </p:spPr>
        <p:txBody>
          <a:bodyPr/>
          <a:lstStyle/>
          <a:p>
            <a:pPr algn="ctr">
              <a:defRPr/>
            </a:pPr>
            <a:r>
              <a:rPr lang="en-US" sz="5400" b="0" dirty="0" smtClean="0">
                <a:solidFill>
                  <a:srgbClr val="FFFF00"/>
                </a:solidFill>
                <a:latin typeface="Arial Bold"/>
                <a:cs typeface="Arial Bold"/>
              </a:rPr>
              <a:t>The Magnet (at </a:t>
            </a:r>
            <a:r>
              <a:rPr lang="en-US" sz="5400" b="0" dirty="0" err="1" smtClean="0">
                <a:solidFill>
                  <a:srgbClr val="FFFF00"/>
                </a:solidFill>
              </a:rPr>
              <a:t>Fermlab</a:t>
            </a:r>
            <a:r>
              <a:rPr lang="en-US" sz="5400" b="0" dirty="0" smtClean="0">
                <a:solidFill>
                  <a:srgbClr val="FFFF00"/>
                </a:solidFill>
                <a:latin typeface="Arial Bold"/>
                <a:cs typeface="Arial Bold"/>
              </a:rPr>
              <a:t>)</a:t>
            </a:r>
            <a:endParaRPr lang="en-US" sz="5400" b="0" dirty="0">
              <a:solidFill>
                <a:srgbClr val="FFFF00"/>
              </a:solidFill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0815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3327823" cy="539750"/>
          </a:xfrm>
        </p:spPr>
        <p:txBody>
          <a:bodyPr/>
          <a:lstStyle/>
          <a:p>
            <a:r>
              <a:rPr lang="en-US" smtClean="0"/>
              <a:t>Beam:   BNL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38162"/>
            <a:ext cx="3822700" cy="2756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276600"/>
            <a:ext cx="363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GeV/c proton beam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pion </a:t>
            </a:r>
            <a:r>
              <a:rPr lang="en-US" sz="2000" dirty="0" smtClean="0"/>
              <a:t>decay channel </a:t>
            </a:r>
            <a:r>
              <a:rPr lang="en-US" sz="2000" dirty="0"/>
              <a:t>is </a:t>
            </a:r>
            <a:r>
              <a:rPr lang="en-US" sz="2400" b="1" dirty="0">
                <a:solidFill>
                  <a:srgbClr val="FF0000"/>
                </a:solidFill>
              </a:rPr>
              <a:t>80 m</a:t>
            </a:r>
            <a:r>
              <a:rPr lang="en-US" sz="2400" b="1" dirty="0"/>
              <a:t> </a:t>
            </a:r>
            <a:r>
              <a:rPr lang="en-US" sz="2000" dirty="0"/>
              <a:t>and the ring diameter is 14.1 m</a:t>
            </a:r>
            <a:r>
              <a:rPr lang="en-US" sz="2000" dirty="0" smtClean="0"/>
              <a:t>. Most </a:t>
            </a:r>
            <a:r>
              <a:rPr lang="en-US" sz="2000" i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/>
              <a:t> are thrown away to minimize pion content of the beam.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x-none" sz="2000" dirty="0" smtClean="0">
                <a:solidFill>
                  <a:srgbClr val="FF0000"/>
                </a:solidFill>
                <a:latin typeface="Arial Unicode MS" charset="0"/>
                <a:ea typeface="Arial Unicode MS" charset="0"/>
              </a:rPr>
              <a:t>≃ 1:1</a:t>
            </a:r>
            <a:r>
              <a:rPr lang="en-US" altLang="x-none" sz="2000" dirty="0" smtClean="0">
                <a:latin typeface="Arial Unicode MS" charset="0"/>
                <a:ea typeface="Arial Unicode MS" charset="0"/>
              </a:rPr>
              <a:t>, big source of background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1" y="5562580"/>
            <a:ext cx="307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Analyzed </a:t>
            </a:r>
            <a:r>
              <a:rPr lang="en-US" sz="2800" smtClean="0">
                <a:latin typeface="Arial"/>
                <a:cs typeface="Arial"/>
              </a:rPr>
              <a:t>Events: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b="1" dirty="0" smtClean="0">
                <a:latin typeface="Arial"/>
                <a:cs typeface="Arial"/>
              </a:rPr>
              <a:t>9 </a:t>
            </a:r>
            <a:r>
              <a:rPr lang="en-US" altLang="x-none" sz="2800" b="1" dirty="0" smtClean="0">
                <a:ea typeface="Arial Unicode MS" charset="0"/>
              </a:rPr>
              <a:t>× 10</a:t>
            </a:r>
            <a:r>
              <a:rPr lang="en-US" altLang="x-none" sz="2800" b="1" baseline="30000" dirty="0" smtClean="0">
                <a:ea typeface="Arial Unicode MS" charset="0"/>
              </a:rPr>
              <a:t>9</a:t>
            </a:r>
            <a:endParaRPr lang="en-US" sz="2800" b="1" baseline="30000" dirty="0" smtClean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52900" y="28506"/>
            <a:ext cx="4978400" cy="6486306"/>
            <a:chOff x="4152900" y="28506"/>
            <a:chExt cx="4978400" cy="6486306"/>
          </a:xfrm>
        </p:grpSpPr>
        <p:sp>
          <p:nvSpPr>
            <p:cNvPr id="10" name="TextBox 9"/>
            <p:cNvSpPr txBox="1"/>
            <p:nvPr/>
          </p:nvSpPr>
          <p:spPr>
            <a:xfrm>
              <a:off x="4152900" y="4883150"/>
              <a:ext cx="4978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 GeV/c proton beam from Booster</a:t>
              </a:r>
            </a:p>
            <a:p>
              <a:r>
                <a:rPr lang="en-US" sz="2000" dirty="0" smtClean="0"/>
                <a:t>The </a:t>
              </a:r>
              <a:r>
                <a:rPr lang="en-US" sz="2000" dirty="0"/>
                <a:t>pion </a:t>
              </a:r>
              <a:r>
                <a:rPr lang="en-US" sz="2000" dirty="0" smtClean="0"/>
                <a:t>decay channel </a:t>
              </a:r>
              <a:r>
                <a:rPr lang="en-US" sz="2000" dirty="0"/>
                <a:t>is </a:t>
              </a:r>
              <a:r>
                <a:rPr lang="en-US" altLang="x-none" sz="2000" dirty="0">
                  <a:latin typeface="Arial Unicode MS" charset="0"/>
                  <a:ea typeface="Arial Unicode MS" charset="0"/>
                </a:rPr>
                <a:t>≃ </a:t>
              </a:r>
              <a:r>
                <a:rPr lang="en-US" altLang="x-none" sz="2400" b="1" dirty="0" smtClean="0">
                  <a:solidFill>
                    <a:srgbClr val="FF0000"/>
                  </a:solidFill>
                </a:rPr>
                <a:t>2.4 km</a:t>
              </a:r>
              <a:r>
                <a:rPr lang="en-US" altLang="x-none" sz="2000" dirty="0" smtClean="0"/>
                <a:t>,</a:t>
              </a:r>
              <a:r>
                <a:rPr lang="en-US" sz="2000" dirty="0" smtClean="0"/>
                <a:t> No </a:t>
              </a:r>
              <a:r>
                <a:rPr lang="en-US" sz="2000" i="1" dirty="0"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en-US" sz="2000" dirty="0" smtClean="0"/>
                <a:t> left</a:t>
              </a:r>
              <a:endParaRPr lang="en-US" sz="2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7034" y="615950"/>
              <a:ext cx="3918381" cy="4318000"/>
            </a:xfrm>
            <a:prstGeom prst="rect">
              <a:avLst/>
            </a:prstGeom>
          </p:spPr>
        </p:pic>
        <p:sp>
          <p:nvSpPr>
            <p:cNvPr id="19" name="Title 1"/>
            <p:cNvSpPr txBox="1">
              <a:spLocks/>
            </p:cNvSpPr>
            <p:nvPr/>
          </p:nvSpPr>
          <p:spPr bwMode="auto">
            <a:xfrm>
              <a:off x="5283200" y="28506"/>
              <a:ext cx="3403600" cy="53975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Arial Bold"/>
                  <a:ea typeface="ＭＳ Ｐゴシック" charset="0"/>
                  <a:cs typeface="Arial Bold"/>
                </a:defRPr>
              </a:lvl1pPr>
              <a:lvl2pPr algn="ctr" defTabSz="457200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Bold" charset="0"/>
                  <a:ea typeface="ＭＳ Ｐゴシック" charset="0"/>
                </a:defRPr>
              </a:lvl2pPr>
              <a:lvl3pPr algn="ctr" defTabSz="457200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Bold" charset="0"/>
                  <a:ea typeface="ＭＳ Ｐゴシック" charset="0"/>
                </a:defRPr>
              </a:lvl3pPr>
              <a:lvl4pPr algn="ctr" defTabSz="457200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Bold" charset="0"/>
                  <a:ea typeface="ＭＳ Ｐゴシック" charset="0"/>
                </a:defRPr>
              </a:lvl4pPr>
              <a:lvl5pPr algn="ctr" defTabSz="457200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Bold" charset="0"/>
                  <a:ea typeface="ＭＳ Ｐゴシック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Bold" charset="0"/>
                  <a:ea typeface="ＭＳ Ｐゴシック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Bold" charset="0"/>
                  <a:ea typeface="ＭＳ Ｐゴシック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Bold" charset="0"/>
                  <a:ea typeface="ＭＳ Ｐゴシック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Bold" charset="0"/>
                  <a:ea typeface="ＭＳ Ｐゴシック" charset="0"/>
                </a:defRPr>
              </a:lvl9pPr>
            </a:lstStyle>
            <a:p>
              <a:r>
                <a:rPr lang="en-US" dirty="0" err="1" smtClean="0"/>
                <a:t>Fermilab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72607" y="5560705"/>
              <a:ext cx="23933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/>
                  <a:cs typeface="Arial"/>
                </a:rPr>
                <a:t>E989</a:t>
              </a:r>
            </a:p>
            <a:p>
              <a:r>
                <a:rPr lang="en-US" altLang="x-none" sz="2800" b="1" dirty="0" smtClean="0">
                  <a:ea typeface="Arial Unicode MS" charset="0"/>
                </a:rPr>
                <a:t>goal:  2 × 10</a:t>
              </a:r>
              <a:r>
                <a:rPr lang="en-US" altLang="x-none" sz="2800" b="1" baseline="30000" dirty="0" smtClean="0">
                  <a:ea typeface="Arial Unicode MS" charset="0"/>
                </a:rPr>
                <a:t>11</a:t>
              </a:r>
              <a:endParaRPr lang="en-US" sz="2800" b="1" baseline="30000" dirty="0" smtClean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06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84" y="200021"/>
            <a:ext cx="5613921" cy="63892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19361" y="5541559"/>
            <a:ext cx="256585" cy="2308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20189" y="3182214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01785" y="3093759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461484" y="2990706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35782" y="2857089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24787" y="4649015"/>
            <a:ext cx="141941" cy="13447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671739" y="4125119"/>
            <a:ext cx="141941" cy="1344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0384" y="6162805"/>
            <a:ext cx="2943616" cy="69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59214" y="5230"/>
            <a:ext cx="320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Muon g-2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5" name="TextBox 4"/>
          <p:cNvSpPr txBox="1"/>
          <p:nvPr/>
        </p:nvSpPr>
        <p:spPr>
          <a:xfrm>
            <a:off x="5987439" y="1097880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8 GeV p batch into Recycler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7439" y="1996365"/>
            <a:ext cx="308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Split into 4 bunches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7439" y="2629593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Extract each bunch to strike target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7439" y="3460590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Long FODO channel to collect </a:t>
            </a:r>
            <a:r>
              <a:rPr lang="en-US" smtClean="0">
                <a:latin typeface="Symbol" panose="05050102010706020507" pitchFamily="18" charset="2"/>
              </a:rPr>
              <a:t>p </a:t>
            </a:r>
            <a:r>
              <a:rPr lang="en-US" smtClean="0"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en-US" b="1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err="1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endParaRPr lang="en-US">
              <a:latin typeface="Symbol" panose="05050102010706020507" pitchFamily="18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87439" y="4345942"/>
            <a:ext cx="3081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p/</a:t>
            </a:r>
            <a:r>
              <a:rPr lang="en-US" smtClean="0">
                <a:latin typeface="Symbol" panose="05050102010706020507" pitchFamily="18" charset="2"/>
              </a:rPr>
              <a:t>p</a:t>
            </a:r>
            <a:r>
              <a:rPr lang="en-US" smtClean="0"/>
              <a:t>/</a:t>
            </a:r>
            <a:r>
              <a:rPr lang="en-US" smtClean="0">
                <a:latin typeface="Symbol" panose="05050102010706020507" pitchFamily="18" charset="2"/>
              </a:rPr>
              <a:t>m</a:t>
            </a:r>
            <a:r>
              <a:rPr lang="en-US" smtClean="0"/>
              <a:t> beam enters DR; protons kicked out; </a:t>
            </a:r>
            <a:r>
              <a:rPr lang="en-US" smtClean="0">
                <a:latin typeface="Symbol" panose="05050102010706020507" pitchFamily="18" charset="2"/>
              </a:rPr>
              <a:t>p</a:t>
            </a:r>
            <a:r>
              <a:rPr lang="en-US" smtClean="0"/>
              <a:t> decay away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~10,000 m </a:t>
            </a:r>
            <a:r>
              <a:rPr lang="en-US" b="1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stored in ring per pulse</a:t>
            </a:r>
            <a:endParaRPr lang="en-US">
              <a:latin typeface="+mn-lt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279005" y="5660463"/>
            <a:ext cx="1776742" cy="22545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74598" y="1858296"/>
            <a:ext cx="3810000" cy="2214544"/>
            <a:chOff x="1074598" y="1858296"/>
            <a:chExt cx="3810000" cy="221454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598" y="1858296"/>
              <a:ext cx="3810000" cy="701675"/>
            </a:xfrm>
            <a:prstGeom prst="rect">
              <a:avLst/>
            </a:prstGeom>
            <a:noFill/>
            <a:ln w="28575">
              <a:solidFill>
                <a:srgbClr val="00308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711105" y="2458030"/>
              <a:ext cx="960634" cy="1614810"/>
            </a:xfrm>
            <a:prstGeom prst="straightConnector1">
              <a:avLst/>
            </a:prstGeom>
            <a:ln w="28575">
              <a:solidFill>
                <a:srgbClr val="00308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 b="1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199" y="5257982"/>
            <a:ext cx="1496806" cy="1132772"/>
          </a:xfrm>
          <a:ln w="28575">
            <a:solidFill>
              <a:srgbClr val="FFFF00"/>
            </a:solidFill>
          </a:ln>
        </p:spPr>
      </p:pic>
      <p:sp>
        <p:nvSpPr>
          <p:cNvPr id="30" name="Date Placeholder 3"/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mtClean="0">
                <a:ea typeface="Helvetica" charset="0"/>
                <a:cs typeface="Helvetica" charset="0"/>
              </a:rPr>
              <a:t>6/7/17</a:t>
            </a:r>
            <a:endParaRPr lang="en-US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265E-6 2.82905E-6 C -0.00937 -0.01874 -0.01857 -0.03724 -0.02516 -0.05436 C -0.03176 -0.07148 -0.03644 -0.08836 -0.03922 -0.10294 C -0.04199 -0.11751 -0.04529 -0.12376 -0.04199 -0.14203 C -0.0387 -0.16031 -0.02828 -0.19084 -0.01961 -0.21305 C -0.01093 -0.23525 -0.00833 -0.25075 0.0099 -0.27481 C 0.02812 -0.29887 0.07029 -0.33403 0.08973 -0.35716 C 0.10899 -0.38029 0.1142 -0.38954 0.12618 -0.41314 C 0.13815 -0.43673 0.15603 -0.4712 0.16123 -0.49919 C 0.16644 -0.52718 0.16436 -0.55263 0.15707 -0.58131 C 0.14978 -0.60999 0.13659 -0.64539 0.11785 -0.67106 C 0.0991 -0.69674 0.07116 -0.71871 0.04495 -0.73468 C 0.01857 -0.75064 -0.0118 -0.76197 -0.04061 -0.76637 C -0.06942 -0.77076 -0.10048 -0.76544 -0.12756 -0.76081 C -0.15463 -0.75619 -0.18049 -0.74994 -0.2034 -0.73838 C -0.22631 -0.72681 -0.24626 -0.70946 -0.26501 -0.69165 C -0.28375 -0.67384 -0.30475 -0.65533 -0.31551 -0.63174 C -0.32627 -0.60814 -0.33373 -0.58501 -0.32957 -0.54962 C -0.3254 -0.51423 -0.31447 -0.45339 -0.29035 -0.41869 C -0.26622 -0.38399 -0.22353 -0.35808 -0.18517 -0.34212 C -0.14682 -0.32616 -0.0984 -0.32177 -0.06022 -0.32339 C -0.02204 -0.32501 0.01076 -0.33102 0.04357 -0.35138 C 0.07637 -0.37173 0.11628 -0.41406 0.13607 -0.44483 C 0.15585 -0.4756 0.16245 -0.50335 0.16262 -0.53643 C 0.1628 -0.56951 0.15828 -0.60953 0.13746 -0.64307 C 0.11663 -0.67661 0.06977 -0.71756 0.03784 -0.73838 C 0.00591 -0.7592 -0.02273 -0.76452 -0.05466 -0.76822 C -0.0866 -0.77192 -0.12374 -0.76891 -0.15428 -0.76081 C -0.18483 -0.75272 -0.21364 -0.73745 -0.23845 -0.71964 C -0.26327 -0.70183 -0.28809 -0.67777 -0.30302 -0.65418 C -0.31794 -0.63058 -0.32731 -0.61092 -0.32818 -0.57761 C -0.32905 -0.5443 -0.32349 -0.48971 -0.30857 -0.45431 C -0.29364 -0.41892 -0.26154 -0.38422 -0.23845 -0.36456 C -0.21537 -0.3449 -0.19871 -0.34397 -0.16973 -0.33657 C -0.14074 -0.32917 -0.0977 -0.31853 -0.06456 -0.31969 C -0.03141 -0.32084 0.00313 -0.33218 0.02951 -0.34397 C 0.05589 -0.35577 0.08244 -0.38191 0.0939 -0.3907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4 -0.0676 C 0.05504 -0.10139 0.0592 -0.13658 0.05243 -0.1713 C 0.04549 -0.20648 0.02674 -0.24908 0.00174 -0.27755 C -0.02344 -0.30602 -0.06059 -0.32824 -0.09791 -0.3419 C -0.13524 -0.35556 -0.1842 -0.36227 -0.22239 -0.35973 C -0.26111 -0.35718 -0.29739 -0.34352 -0.32812 -0.32616 C -0.35868 -0.30903 -0.38646 -0.28426 -0.40607 -0.25579 C -0.42222 -0.23843 -0.42673 -0.22176 -0.43316 -0.2051 C -0.43976 -0.1882 -0.44496 -0.18426 -0.44479 -0.15486 C -0.44739 -0.12199 -0.43732 -0.07732 -0.42378 -0.04607 C -0.41041 -0.01505 -0.37969 0.01041 -0.36354 0.03194 C -0.34687 0.05347 -0.33611 0.06018 -0.32014 0.07777 C -0.30399 0.09537 -0.28229 0.11643 -0.26406 0.13472 C -0.24583 0.15301 -0.22899 0.17037 -0.21232 0.18865 " pathEditMode="relative" rAng="0" ptsTypes="AAAAAAAAAAAAAA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3" y="-182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49 -0.05879 C 0.05695 -0.08102 0.07257 -0.10509 0.07223 -0.14375 C 0.07136 -0.18403 0.05122 -0.24676 0.03143 -0.28009 C 0.01181 -0.31389 -0.02066 -0.33171 -0.04427 -0.34745 C -0.0677 -0.36296 -0.08437 -0.36829 -0.11093 -0.37361 C -0.1375 -0.37893 -0.17204 -0.38241 -0.20312 -0.37963 C -0.23402 -0.37662 -0.26753 -0.37153 -0.29704 -0.35625 C -0.32638 -0.34097 -0.35868 -0.31852 -0.3802 -0.28796 C -0.40156 -0.25717 -0.42343 -0.20995 -0.42604 -0.17153 C -0.42847 -0.13333 -0.41458 -0.08495 -0.4 -0.05417 C -0.38524 -0.02338 -0.35833 -0.00625 -0.33784 0.01042 C -0.31718 0.02871 -0.29635 0.03912 -0.27691 0.04792 C -0.25746 0.05695 -0.23819 0.06227 -0.22118 0.06458 C -0.20399 0.0669 -0.18263 0.06482 -0.175 0.06621 " pathEditMode="relative" rAng="0" ptsTypes="AAAAAAAAAAAAAA">
                                      <p:cBhvr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-983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-0.04838 C 0.04913 -0.05463 0.06181 -0.0669 0.0691 -0.08542 C 0.07622 -0.10371 0.08837 -0.12801 0.08872 -0.15857 C 0.08958 -0.19144 0.0816 -0.23889 0.06736 -0.26991 C 0.05312 -0.30093 0.03108 -0.32454 0.0033 -0.34491 C -0.02448 -0.36528 -0.06441 -0.38472 -0.09878 -0.39283 C -0.13316 -0.40116 -0.17344 -0.39792 -0.20399 -0.39398 C -0.2349 -0.38982 -0.25816 -0.38148 -0.28316 -0.36806 C -0.30816 -0.35463 -0.33472 -0.33565 -0.35399 -0.31366 C -0.37326 -0.29144 -0.38958 -0.26343 -0.39878 -0.23542 C -0.40816 -0.20764 -0.40955 -0.17014 -0.40556 -0.14259 C -0.40174 -0.11551 -0.39201 -0.09259 -0.38038 -0.07107 C -0.36875 -0.04977 -0.34948 -0.02986 -0.33559 -0.01597 C -0.3217 -0.00162 -0.31111 0.00555 -0.29688 0.01342 C -0.28281 0.02199 -0.26597 0.02731 -0.25052 0.0331 C -0.23507 0.03889 -0.21493 0.04352 -0.20399 0.04653 C -0.19271 0.04953 -0.18715 0.04953 -0.18385 0.05116 " pathEditMode="relative" rAng="0" ptsTypes="AAAAAAAAAAAAAAAAA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-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18 -0.03796 C 0.06128 -0.04931 0.07344 -0.06435 0.08507 -0.08704 C 0.09722 -0.10926 0.11024 -0.13889 0.11007 -0.17824 C 0.10937 -0.21713 0.09132 -0.26644 0.07413 -0.30208 C 0.05607 -0.3375 0.02621 -0.35857 -0.00278 -0.37639 C -0.03247 -0.39445 -0.07084 -0.4044 -0.10226 -0.40926 C -0.13368 -0.41412 -0.16372 -0.41111 -0.19184 -0.40579 C -0.22014 -0.40046 -0.24636 -0.39144 -0.27118 -0.37685 C -0.29618 -0.36227 -0.3224 -0.34167 -0.34115 -0.31852 C -0.35972 -0.29537 -0.37865 -0.26991 -0.38299 -0.2382 C -0.38733 -0.20625 -0.38646 -0.14699 -0.37656 -0.11597 C -0.36667 -0.08542 -0.34323 -0.05648 -0.32379 -0.03542 C -0.30434 -0.01389 -0.27899 -0.00208 -0.26042 0.01065 C -0.24184 0.02222 -0.22292 0.02616 -0.21077 0.03055 C -0.19861 0.03356 -0.19028 0.03264 -0.18698 0.03588 " pathEditMode="relative" rAng="0" ptsTypes="AAAAAAAAAAAAAAA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6059 0.07662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C 0.00486 0.00833 0.01093 0.01389 0.01632 0.02546 C 0.0217 0.03658 0.02743 0.05602 0.03263 0.06806 C 0.03784 0.07963 0.0427 0.0882 0.04739 0.0963 C 0.05208 0.10394 0.0559 0.11505 0.06128 0.11505 C 0.06666 0.11458 0.07395 0.10185 0.08003 0.09421 C 0.08611 0.08634 0.09218 0.07824 0.09791 0.06667 C 0.10364 0.05556 0.11093 0.03704 0.11423 0.02639 C 0.11753 0.01597 0.11944 0.01134 0.11753 0.00486 C 0.11562 -0.00162 0.11076 -0.00972 0.10295 -0.01273 C 0.09513 -0.01574 0.07934 -0.01273 0.07013 -0.01273 C 0.06093 -0.01273 0.05625 -0.01319 0.04739 -0.01273 C 0.03854 -0.01227 0.02309 -0.0118 0.01701 -0.00972 C 0.01093 -0.00787 0.01128 -0.00717 0.01059 -0.00069 C 0.00989 0.00533 0.01128 0.01945 0.01302 0.02755 C 0.01475 0.03542 0.01788 0.04005 0.02118 0.04699 C 0.02448 0.05417 0.02847 0.06111 0.03263 0.06875 C 0.0368 0.07662 0.04201 0.08681 0.04652 0.09283 C 0.05104 0.09931 0.05329 0.10648 0.05954 0.10695 C 0.06579 0.10787 0.07812 0.1044 0.08402 0.09746 C 0.08993 0.09028 0.09079 0.07523 0.09548 0.06574 C 0.10017 0.05602 0.1085 0.04746 0.1118 0.03843 C 0.1151 0.0294 0.11614 0.01783 0.1151 0.00972 C 0.11406 0.00232 0.11215 -0.00486 0.10538 -0.00833 C 0.09861 -0.01227 0.08472 -0.01273 0.0743 -0.01389 C 0.06388 -0.01481 0.05156 -0.01528 0.04236 -0.01481 C 0.03316 -0.01435 0.02465 -0.01342 0.01875 -0.01042 C 0.01284 -0.00787 0.00763 -0.0037 0.00729 0.00371 C 0.00694 0.01088 0.01232 0.02246 0.01632 0.03287 C 0.02031 0.04352 0.02621 0.05718 0.03177 0.06806 C 0.03732 0.07871 0.04392 0.09028 0.04982 0.09746 C 0.05573 0.1044 0.06111 0.11296 0.0677 0.11042 C 0.0743 0.10741 0.08246 0.09121 0.08906 0.08079 C 0.09566 0.0706 0.10225 0.05903 0.10694 0.04815 C 0.11163 0.0375 0.11684 0.02639 0.11753 0.01783 C 0.11823 0.0088 0.11823 -0.00023 0.11111 -0.00532 C 0.10399 -0.01018 0.08489 -0.01018 0.0743 -0.0118 C 0.06371 -0.01319 0.05642 -0.01481 0.04739 -0.01481 C 0.03836 -0.01481 0.02604 -0.01481 0.01961 -0.0118 C 0.01319 -0.00833 0.0092 -0.0037 0.00885 0.00486 C 0.0085 0.01343 0.01354 0.02894 0.01788 0.03958 C 0.02222 0.05 0.02951 0.0581 0.03507 0.06875 C 0.04062 0.07963 0.04566 0.09375 0.05138 0.10394 C 0.05711 0.11389 0.06475 0.12315 0.06944 0.12917 C 0.07413 0.13472 0.07569 0.13519 0.07916 0.13866 C 0.08263 0.14236 0.08871 0.14792 0.09062 0.15 " pathEditMode="relative" rAng="0" ptsTypes="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pat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89 0.16852 C 0.10989 0.18056 0.10312 0.19051 0.09479 0.19051 C 0.08611 0.19051 0.07916 0.18056 0.07916 0.16852 C 0.07916 0.15695 0.08611 0.14769 0.09479 0.14769 C 0.10312 0.14769 0.10989 0.15695 0.10989 0.16852 Z " pathEditMode="relative" rAng="5400000" ptsTypes="AAAAA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22" grpId="0" animBg="1"/>
      <p:bldP spid="22" grpId="1" animBg="1"/>
      <p:bldP spid="22" grpId="2" animBg="1"/>
      <p:bldP spid="5" grpId="0"/>
      <p:bldP spid="15" grpId="0"/>
      <p:bldP spid="16" grpId="0"/>
      <p:bldP spid="19" grpId="0"/>
      <p:bldP spid="20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912F8B-36A4-EC43-8D55-7B7A5320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B051-2A57-6B43-8F15-F50D8E018D10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067" y="1368344"/>
            <a:ext cx="4234211" cy="43743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1829" y="116477"/>
            <a:ext cx="8229600" cy="539750"/>
          </a:xfrm>
        </p:spPr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Palatino" pitchFamily="2" charset="77"/>
                <a:ea typeface="Palatino" pitchFamily="2" charset="77"/>
              </a:rPr>
              <a:t>Built-in Shimming Tools provide many knobs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699000" y="1752600"/>
            <a:ext cx="2057400" cy="1270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908300" y="2755900"/>
            <a:ext cx="2794000" cy="1051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63500" y="828737"/>
            <a:ext cx="4846289" cy="384887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sz="2000" b="1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B Field </a:t>
            </a:r>
            <a:r>
              <a:rPr lang="en-US" sz="2000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1.45T </a:t>
            </a:r>
          </a:p>
          <a:p>
            <a:pPr>
              <a:defRPr/>
            </a:pPr>
            <a:r>
              <a:rPr lang="en-US" sz="2000" b="1" kern="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Arial"/>
              </a:rPr>
              <a:t>12 Yokes</a:t>
            </a:r>
            <a:r>
              <a:rPr lang="en-US" sz="2000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: C shaped flux returns</a:t>
            </a:r>
          </a:p>
          <a:p>
            <a:pPr>
              <a:defRPr/>
            </a:pPr>
            <a:r>
              <a:rPr lang="en-US" sz="2000" b="1" kern="0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  <a:cs typeface="Arial"/>
              </a:rPr>
              <a:t>24 Iron Top Hats</a:t>
            </a:r>
            <a:r>
              <a:rPr lang="en-US" sz="2000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: change effective </a:t>
            </a:r>
            <a:r>
              <a:rPr lang="en-US" sz="2000" i="1" kern="0" dirty="0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endParaRPr lang="en-US" sz="2000" kern="0" dirty="0">
              <a:solidFill>
                <a:srgbClr val="000000"/>
              </a:solidFill>
              <a:latin typeface="Palatino" pitchFamily="2" charset="77"/>
              <a:ea typeface="Palatino" pitchFamily="2" charset="77"/>
              <a:cs typeface="Arial"/>
            </a:endParaRPr>
          </a:p>
          <a:p>
            <a:pPr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864 </a:t>
            </a:r>
            <a:r>
              <a:rPr lang="en-US" sz="2000" b="1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Wedges:</a:t>
            </a:r>
            <a:r>
              <a:rPr lang="en-US" sz="2000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 angle - quadrupole (QP</a:t>
            </a:r>
            <a:r>
              <a:rPr lang="en-US" sz="2000" kern="0" dirty="0" smtClean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)) and dipole</a:t>
            </a:r>
            <a:endParaRPr lang="en-US" sz="2000" kern="0" dirty="0">
              <a:solidFill>
                <a:srgbClr val="000000"/>
              </a:solidFill>
              <a:latin typeface="Palatino" pitchFamily="2" charset="77"/>
              <a:ea typeface="Palatino" pitchFamily="2" charset="77"/>
              <a:cs typeface="Arial"/>
            </a:endParaRPr>
          </a:p>
          <a:p>
            <a:pPr>
              <a:defRPr/>
            </a:pPr>
            <a:r>
              <a:rPr lang="en-US" sz="2000" b="1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72 Poles</a:t>
            </a:r>
            <a:r>
              <a:rPr lang="en-US" sz="2000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: shape field </a:t>
            </a:r>
          </a:p>
          <a:p>
            <a:pPr>
              <a:defRPr/>
            </a:pPr>
            <a:r>
              <a:rPr lang="en-US" sz="2000" b="1" kern="0" dirty="0" smtClean="0">
                <a:solidFill>
                  <a:srgbClr val="000000">
                    <a:lumMod val="75000"/>
                  </a:srgbClr>
                </a:solidFill>
                <a:latin typeface="Palatino" pitchFamily="2" charset="77"/>
                <a:ea typeface="Palatino" pitchFamily="2" charset="77"/>
                <a:cs typeface="Arial"/>
              </a:rPr>
              <a:t>Edge </a:t>
            </a:r>
            <a:r>
              <a:rPr lang="en-US" sz="2000" b="1" kern="0" dirty="0">
                <a:solidFill>
                  <a:srgbClr val="000000">
                    <a:lumMod val="75000"/>
                  </a:srgbClr>
                </a:solidFill>
                <a:latin typeface="Palatino" pitchFamily="2" charset="77"/>
                <a:ea typeface="Palatino" pitchFamily="2" charset="77"/>
                <a:cs typeface="Arial"/>
              </a:rPr>
              <a:t>Shims</a:t>
            </a:r>
            <a:r>
              <a:rPr lang="en-US" sz="2000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: QP, </a:t>
            </a:r>
            <a:r>
              <a:rPr lang="en-US" sz="2000" kern="0" dirty="0" err="1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sextapole</a:t>
            </a:r>
            <a:r>
              <a:rPr lang="en-US" sz="2000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 (SP)</a:t>
            </a:r>
          </a:p>
          <a:p>
            <a:pPr>
              <a:defRPr/>
            </a:pPr>
            <a:r>
              <a:rPr lang="en-US" sz="2000" b="1" kern="0" dirty="0">
                <a:latin typeface="Palatino" pitchFamily="2" charset="77"/>
                <a:ea typeface="Palatino" pitchFamily="2" charset="77"/>
                <a:cs typeface="Arial"/>
              </a:rPr>
              <a:t>8000 Surface iron foils</a:t>
            </a:r>
            <a:r>
              <a:rPr lang="en-US" sz="2000" kern="0" dirty="0">
                <a:latin typeface="Palatino" pitchFamily="2" charset="77"/>
                <a:ea typeface="Palatino" pitchFamily="2" charset="77"/>
                <a:cs typeface="Arial"/>
              </a:rPr>
              <a:t>: change effective mu locally </a:t>
            </a:r>
          </a:p>
          <a:p>
            <a:pPr>
              <a:defRPr/>
            </a:pPr>
            <a:r>
              <a:rPr lang="en-US" sz="2000" b="1" kern="0" dirty="0">
                <a:latin typeface="Palatino" pitchFamily="2" charset="77"/>
                <a:ea typeface="Palatino" pitchFamily="2" charset="77"/>
                <a:cs typeface="Arial"/>
              </a:rPr>
              <a:t>Surface coils</a:t>
            </a:r>
            <a:r>
              <a:rPr lang="en-US" sz="2000" kern="0" dirty="0">
                <a:latin typeface="Palatino" pitchFamily="2" charset="77"/>
                <a:ea typeface="Palatino" pitchFamily="2" charset="77"/>
                <a:cs typeface="Arial"/>
              </a:rPr>
              <a:t>:</a:t>
            </a:r>
            <a:r>
              <a:rPr lang="en-US" sz="2000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 will add average field moments (360 </a:t>
            </a:r>
            <a:r>
              <a:rPr lang="en-US" sz="2000" kern="0" dirty="0" err="1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deg</a:t>
            </a:r>
            <a:r>
              <a:rPr lang="en-US" sz="2000" kern="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Arial"/>
              </a:rPr>
              <a:t>)</a:t>
            </a:r>
          </a:p>
          <a:p>
            <a:pPr>
              <a:defRPr/>
            </a:pPr>
            <a:endParaRPr lang="en-US" sz="135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30400" y="2410611"/>
            <a:ext cx="3619500" cy="143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152900" y="3073401"/>
            <a:ext cx="1602678" cy="63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135089" y="3111500"/>
            <a:ext cx="2049811" cy="4285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699000" y="3695700"/>
            <a:ext cx="1524000" cy="3911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pic>
        <p:nvPicPr>
          <p:cNvPr id="14" name="Picture 2" descr="ttp://www.g-2.bnl.gov/pictures/lee.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535" y="3414765"/>
            <a:ext cx="2480266" cy="304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7637" y="4483100"/>
            <a:ext cx="3792547" cy="23559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5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11" y="419229"/>
            <a:ext cx="7313712" cy="476092"/>
          </a:xfrm>
        </p:spPr>
        <p:txBody>
          <a:bodyPr>
            <a:no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final shimming tool: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Iron Laminations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FD486051-A668-454C-8E38-E9B2D492325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37"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94" y="3572310"/>
            <a:ext cx="3199931" cy="1239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111" y="1596590"/>
            <a:ext cx="2765594" cy="849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101" y="903644"/>
            <a:ext cx="4632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Cover each pole with a patchwork of foils in 41 azimuthal and 3 radial sections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9553" y="1549975"/>
            <a:ext cx="3048039" cy="26231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165101" y="2357128"/>
            <a:ext cx="4762499" cy="1356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37"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Determine optimal foil mass values by iterative procedure that minimizes field inhomogeneity around a target value </a:t>
            </a:r>
            <a:endParaRPr lang="en-US" dirty="0" smtClean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defTabSz="514337">
              <a:defRPr/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–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Dave Kawall U Mass</a:t>
            </a:r>
          </a:p>
          <a:p>
            <a:pPr marL="160731" indent="-160731" defTabSz="514337">
              <a:buFont typeface="Arial" charset="0"/>
              <a:buChar char="•"/>
              <a:defRPr/>
            </a:pPr>
            <a:endParaRPr lang="en-US" sz="101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419" y="4670294"/>
            <a:ext cx="2968857" cy="18467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469" y="4727855"/>
            <a:ext cx="2192008" cy="19094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3994539" y="5425596"/>
            <a:ext cx="490817" cy="336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7950" y="1943161"/>
            <a:ext cx="1371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EEECE1"/>
                </a:solidFill>
                <a:latin typeface="Calibri"/>
              </a:rPr>
              <a:t>CENPA</a:t>
            </a:r>
          </a:p>
        </p:txBody>
      </p:sp>
    </p:spTree>
    <p:extLst>
      <p:ext uri="{BB962C8B-B14F-4D97-AF65-F5344CB8AC3E}">
        <p14:creationId xmlns:p14="http://schemas.microsoft.com/office/powerpoint/2010/main" val="3194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2" charset="0"/>
                <a:ea typeface="cmmi12" charset="0"/>
                <a:cs typeface="cmmi12" charset="0"/>
              </a:rPr>
              <a:t>p</a:t>
            </a:r>
            <a:r>
              <a:rPr lang="en-US" baseline="-25000" dirty="0" smtClean="0">
                <a:latin typeface="cmmi12" charset="0"/>
                <a:ea typeface="cmmi12" charset="0"/>
                <a:cs typeface="cmmi12" charset="0"/>
              </a:rPr>
              <a:t>  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The Magnetic field:</a:t>
            </a:r>
            <a:endParaRPr lang="en-US" dirty="0">
              <a:latin typeface="cmmi12" charset="0"/>
              <a:ea typeface="cmmi12" charset="0"/>
              <a:cs typeface="cmmi1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04838"/>
            <a:ext cx="8229600" cy="6215062"/>
          </a:xfrm>
          <a:noFill/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ulsed NMR.  A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dirty="0" smtClean="0"/>
              <a:t>/2 pulse is applied to a petroleum jelly sample, and the free-induction-decay is digitized and analyzed to determine the FID frequency</a:t>
            </a:r>
          </a:p>
          <a:p>
            <a:r>
              <a:rPr lang="en-US" dirty="0" smtClean="0"/>
              <a:t>We monitor the field during data</a:t>
            </a:r>
            <a:r>
              <a:rPr lang="en-US" dirty="0"/>
              <a:t> </a:t>
            </a:r>
            <a:r>
              <a:rPr lang="en-US" dirty="0" smtClean="0"/>
              <a:t>collection with 378 NMR probes	outside of the vacuum chamber.</a:t>
            </a:r>
          </a:p>
          <a:p>
            <a:r>
              <a:rPr lang="en-US" dirty="0" smtClean="0"/>
              <a:t>We map the field inside of the ring	with dedicated “trolley runs”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200" dirty="0" smtClean="0"/>
          </a:p>
          <a:p>
            <a:endParaRPr lang="en-US" dirty="0" smtClean="0"/>
          </a:p>
          <a:p>
            <a:r>
              <a:rPr lang="en-US" dirty="0" smtClean="0"/>
              <a:t>Through a series of steps using a spherical water probe, we calibrate to the </a:t>
            </a:r>
            <a:r>
              <a:rPr lang="en-US" u="sng" dirty="0" err="1" smtClean="0"/>
              <a:t>Larmor</a:t>
            </a:r>
            <a:r>
              <a:rPr lang="en-US" u="sng" dirty="0"/>
              <a:t> </a:t>
            </a:r>
            <a:r>
              <a:rPr lang="en-US" u="sng" dirty="0" smtClean="0"/>
              <a:t>frequency	of a free proton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9" y="788496"/>
            <a:ext cx="8195671" cy="305960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50900" y="4617711"/>
            <a:ext cx="5829300" cy="1665614"/>
            <a:chOff x="1104900" y="4789160"/>
            <a:chExt cx="5829300" cy="16656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4825673"/>
              <a:ext cx="5829300" cy="16291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019550" y="4789160"/>
              <a:ext cx="13843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petroleum jelly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39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NMR, Free Induction Decay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043" y="609600"/>
            <a:ext cx="4547065" cy="2070093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47" y="3758704"/>
            <a:ext cx="7099300" cy="11303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97" y="4901704"/>
            <a:ext cx="5129979" cy="767961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5867400"/>
            <a:ext cx="5651500" cy="419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932" y="2717800"/>
            <a:ext cx="3136900" cy="965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859" y="609600"/>
            <a:ext cx="5007077" cy="23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err="1" smtClean="0">
                <a:latin typeface="cmmi12" charset="0"/>
                <a:ea typeface="cmmi12" charset="0"/>
                <a:cs typeface="cmmi12" charset="0"/>
              </a:rPr>
              <a:t>p</a:t>
            </a:r>
            <a:r>
              <a:rPr lang="en-US" baseline="-25000" smtClean="0">
                <a:latin typeface="cmmi12" charset="0"/>
                <a:ea typeface="cmmi12" charset="0"/>
                <a:cs typeface="cmmi12" charset="0"/>
              </a:rPr>
              <a:t>  </a:t>
            </a:r>
            <a:r>
              <a:rPr lang="en-US" baseline="-25000" smtClean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 Initial course </a:t>
            </a:r>
            <a:r>
              <a:rPr lang="en-US" err="1" smtClean="0">
                <a:latin typeface="Arial" charset="0"/>
                <a:ea typeface="Arial" charset="0"/>
                <a:cs typeface="Arial" charset="0"/>
              </a:rPr>
              <a:t>shiming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 of the magnet</a:t>
            </a:r>
            <a:endParaRPr lang="en-US">
              <a:latin typeface="cmmi12" charset="0"/>
              <a:ea typeface="cmmi12" charset="0"/>
              <a:cs typeface="cmmi1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714375"/>
            <a:ext cx="8229600" cy="5411788"/>
          </a:xfrm>
        </p:spPr>
        <p:txBody>
          <a:bodyPr/>
          <a:lstStyle/>
          <a:p>
            <a:r>
              <a:rPr lang="en-US" smtClean="0"/>
              <a:t>Use a special trolley </a:t>
            </a:r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Beating         gradients</a:t>
            </a:r>
          </a:p>
          <a:p>
            <a:pPr lvl="1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full_scan_f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5875" y="800400"/>
            <a:ext cx="4273025" cy="5175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250" y="4946650"/>
            <a:ext cx="419100" cy="266700"/>
          </a:xfrm>
          <a:prstGeom prst="rect">
            <a:avLst/>
          </a:prstGeom>
        </p:spPr>
      </p:pic>
      <p:pic>
        <p:nvPicPr>
          <p:cNvPr id="9" name="Picture 8" descr="IMG_134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4" b="-5642"/>
          <a:stretch/>
        </p:blipFill>
        <p:spPr>
          <a:xfrm rot="10800000">
            <a:off x="464076" y="1031875"/>
            <a:ext cx="4107924" cy="30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precision field emerges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47747"/>
            <a:ext cx="8672513" cy="1852553"/>
          </a:xfrm>
        </p:spPr>
        <p:txBody>
          <a:bodyPr/>
          <a:lstStyle/>
          <a:p>
            <a:r>
              <a:rPr lang="en-US" sz="2000" dirty="0"/>
              <a:t>Initial dipole field map October 14, 2015 peak variation 1400 ppm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BNL final shimming. 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/>
              <a:t>Black dot on bottom plot follows timeline</a:t>
            </a: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28221" y="5684520"/>
            <a:ext cx="619579" cy="640080"/>
            <a:chOff x="1255776" y="3048"/>
            <a:chExt cx="6632448" cy="68519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26080" y="268605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907" y="5114089"/>
            <a:ext cx="2558422" cy="1439112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343675" y="5660658"/>
            <a:ext cx="619579" cy="640080"/>
            <a:chOff x="1255776" y="3048"/>
            <a:chExt cx="6632448" cy="68519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907030" y="268986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247821" y="5684520"/>
            <a:ext cx="619579" cy="640080"/>
            <a:chOff x="1255776" y="3048"/>
            <a:chExt cx="6632448" cy="68519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918460" y="268986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40706" y="5744203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smtClean="0">
                <a:solidFill>
                  <a:srgbClr val="004C97"/>
                </a:solidFill>
                <a:latin typeface="Arial"/>
                <a:ea typeface=""/>
                <a:cs typeface=""/>
              </a:rPr>
              <a:t>+</a:t>
            </a:r>
            <a:endParaRPr lang="en-US" sz="2400">
              <a:solidFill>
                <a:srgbClr val="004C97"/>
              </a:solidFill>
              <a:latin typeface="Arial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Lee Roberts - HLbL Workshp 12 March 2018</a:t>
            </a:r>
            <a:endParaRPr lang="en-US"/>
          </a:p>
        </p:txBody>
      </p:sp>
      <p:pic>
        <p:nvPicPr>
          <p:cNvPr id="19" name="full_scan_all_dipole-2.mpg">
            <a:hlinkClick r:id="" action="ppaction://media"/>
            <a:extLst>
              <a:ext uri="{FF2B5EF4-FFF2-40B4-BE49-F238E27FC236}">
                <a16:creationId xmlns:a16="http://schemas.microsoft.com/office/drawing/2014/main" xmlns="" id="{A83D2295-76AC-E248-9CF7-2BD11068D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44" y="1718756"/>
            <a:ext cx="9144000" cy="30480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175000" y="1168400"/>
            <a:ext cx="2337350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16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g-2 Collaboration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400" y="914400"/>
            <a:ext cx="2959100" cy="5086350"/>
            <a:chOff x="165100" y="1466850"/>
            <a:chExt cx="2959100" cy="5086350"/>
          </a:xfrm>
        </p:grpSpPr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658372" y="1543050"/>
              <a:ext cx="2300288" cy="501015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rgbClr val="0000FF"/>
                  </a:solidFill>
                  <a:latin typeface="Chalkboard"/>
                  <a:ea typeface="+mn-ea"/>
                  <a:cs typeface="Chalkboard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FF0000"/>
                  </a:solidFill>
                  <a:latin typeface="Chalkboard"/>
                  <a:ea typeface="+mn-ea"/>
                  <a:cs typeface="Chalkboard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halkboard"/>
                  <a:ea typeface="+mn-ea"/>
                  <a:cs typeface="Chalkboard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00FF"/>
                  </a:solidFill>
                  <a:latin typeface="Chalkboard"/>
                  <a:ea typeface="+mn-ea"/>
                  <a:cs typeface="Chalkboard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FF"/>
                  </a:solidFill>
                  <a:latin typeface="Chalkboard"/>
                  <a:ea typeface="+mn-ea"/>
                  <a:cs typeface="Chalkboard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Clr>
                  <a:srgbClr val="000000"/>
                </a:buClr>
                <a:buNone/>
                <a:defRPr/>
              </a:pPr>
              <a:r>
                <a:rPr lang="en-US" sz="1600" b="0" kern="0" smtClean="0">
                  <a:solidFill>
                    <a:srgbClr val="FF0000"/>
                  </a:solidFill>
                  <a:latin typeface="+mn-lt"/>
                </a:rPr>
                <a:t>US Universities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Boston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Cornell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Illinois 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James Madison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>
                  <a:solidFill>
                    <a:srgbClr val="000000"/>
                  </a:solidFill>
                </a:rPr>
                <a:t>Kentucky </a:t>
              </a:r>
              <a:endParaRPr lang="en-US" sz="1200" b="0" smtClean="0">
                <a:solidFill>
                  <a:srgbClr val="000000"/>
                </a:solidFill>
              </a:endParaRP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Massachusetts</a:t>
              </a: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Michigan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Michigan State</a:t>
              </a: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Mississippi</a:t>
              </a: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Northern Illinois 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Regis</a:t>
              </a: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Texas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Virginia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Washington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marL="0" indent="0">
                <a:buClr>
                  <a:srgbClr val="000000"/>
                </a:buClr>
                <a:buNone/>
                <a:defRPr/>
              </a:pPr>
              <a:r>
                <a:rPr lang="en-US" sz="1600" b="0" kern="0" smtClean="0">
                  <a:solidFill>
                    <a:srgbClr val="FF0000"/>
                  </a:solidFill>
                  <a:latin typeface="+mn-lt"/>
                </a:rPr>
                <a:t>National </a:t>
              </a:r>
              <a:r>
                <a:rPr lang="en-US" sz="1600" b="0" kern="0">
                  <a:solidFill>
                    <a:srgbClr val="FF0000"/>
                  </a:solidFill>
                  <a:latin typeface="+mn-lt"/>
                </a:rPr>
                <a:t>Labs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Argonne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Brookhaven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err="1" smtClean="0">
                  <a:solidFill>
                    <a:srgbClr val="000000"/>
                  </a:solidFill>
                  <a:latin typeface="+mn-lt"/>
                </a:rPr>
                <a:t>Fermilab</a:t>
              </a:r>
              <a:endParaRPr lang="en-US" sz="1200" b="0" kern="0" smtClean="0">
                <a:solidFill>
                  <a:srgbClr val="000000"/>
                </a:solidFill>
                <a:latin typeface="+mn-lt"/>
              </a:endParaRPr>
            </a:p>
            <a:p>
              <a:pPr>
                <a:buClr>
                  <a:srgbClr val="000000"/>
                </a:buClr>
                <a:defRPr/>
              </a:pPr>
              <a:endParaRPr lang="en-US" sz="1600" b="0" kern="0">
                <a:solidFill>
                  <a:srgbClr val="000000"/>
                </a:solidFill>
              </a:endParaRPr>
            </a:p>
            <a:p>
              <a:pPr>
                <a:buClr>
                  <a:srgbClr val="000000"/>
                </a:buClr>
                <a:defRPr/>
              </a:pPr>
              <a:endParaRPr lang="en-US" sz="1600" b="0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sz="1600" b="0">
                <a:solidFill>
                  <a:srgbClr val="000000"/>
                </a:solidFill>
              </a:endParaRPr>
            </a:p>
            <a:p>
              <a:pPr marL="0" indent="0">
                <a:buClr>
                  <a:srgbClr val="000000"/>
                </a:buClr>
                <a:buFontTx/>
                <a:buNone/>
                <a:defRPr/>
              </a:pPr>
              <a:endParaRPr lang="en-US" sz="1600" b="0" kern="0" smtClean="0">
                <a:solidFill>
                  <a:srgbClr val="000000"/>
                </a:solidFill>
              </a:endParaRPr>
            </a:p>
            <a:p>
              <a:pPr marL="0" indent="0">
                <a:buClr>
                  <a:srgbClr val="000000"/>
                </a:buClr>
                <a:buFontTx/>
                <a:buNone/>
                <a:defRPr/>
              </a:pPr>
              <a:endParaRPr lang="en-US" sz="1600" b="0" kern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sz="1600" b="0" kern="0">
                <a:solidFill>
                  <a:srgbClr val="000000"/>
                </a:solidFill>
              </a:endParaRPr>
            </a:p>
          </p:txBody>
        </p:sp>
        <p:pic>
          <p:nvPicPr>
            <p:cNvPr id="8" name="Picture 10" descr="us_fla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331" y="1524888"/>
              <a:ext cx="449262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165100" y="1466850"/>
              <a:ext cx="2959100" cy="4876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11" name="Picture 8" descr="russia_fla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559" y="3137803"/>
            <a:ext cx="418388" cy="357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321425" y="914400"/>
            <a:ext cx="267017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en-US" altLang="en-US" sz="1600" b="0">
                <a:solidFill>
                  <a:srgbClr val="FF0000"/>
                </a:solidFill>
              </a:rPr>
              <a:t>England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err="1" smtClean="0">
                <a:solidFill>
                  <a:srgbClr val="000000"/>
                </a:solidFill>
              </a:rPr>
              <a:t>Cockroft</a:t>
            </a:r>
            <a:r>
              <a:rPr lang="en-US" altLang="en-US" sz="1200" b="0" smtClean="0">
                <a:solidFill>
                  <a:srgbClr val="000000"/>
                </a:solidFill>
              </a:rPr>
              <a:t> Institute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smtClean="0">
                <a:solidFill>
                  <a:srgbClr val="000000"/>
                </a:solidFill>
              </a:rPr>
              <a:t>Lancaster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smtClean="0">
                <a:solidFill>
                  <a:srgbClr val="000000"/>
                </a:solidFill>
              </a:rPr>
              <a:t>Liverpool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>
                <a:solidFill>
                  <a:srgbClr val="000000"/>
                </a:solidFill>
              </a:rPr>
              <a:t>University College London</a:t>
            </a:r>
          </a:p>
          <a:p>
            <a:pPr lvl="1">
              <a:buClr>
                <a:srgbClr val="000000"/>
              </a:buClr>
            </a:pPr>
            <a:endParaRPr lang="en-US" altLang="en-US" sz="1200" b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en-US" altLang="en-US" sz="1600" b="0" smtClean="0">
              <a:solidFill>
                <a:srgbClr val="FF0000"/>
              </a:solidFill>
            </a:endParaRPr>
          </a:p>
          <a:p>
            <a:pPr>
              <a:buClr>
                <a:srgbClr val="000000"/>
              </a:buClr>
            </a:pPr>
            <a:r>
              <a:rPr lang="en-US" altLang="en-US" sz="1600" b="0" smtClean="0">
                <a:solidFill>
                  <a:srgbClr val="FF0000"/>
                </a:solidFill>
              </a:rPr>
              <a:t>Korea</a:t>
            </a:r>
            <a:endParaRPr lang="en-US" altLang="en-US" sz="1200" b="0">
              <a:solidFill>
                <a:srgbClr val="FF0000"/>
              </a:solidFill>
            </a:endParaRPr>
          </a:p>
          <a:p>
            <a:pPr lvl="1">
              <a:buClr>
                <a:srgbClr val="000000"/>
              </a:buClr>
            </a:pPr>
            <a:r>
              <a:rPr lang="en-US" altLang="en-US" sz="1200" b="0" smtClean="0">
                <a:solidFill>
                  <a:srgbClr val="000000"/>
                </a:solidFill>
              </a:rPr>
              <a:t>KAIST</a:t>
            </a:r>
          </a:p>
          <a:p>
            <a:pPr lvl="1">
              <a:buClr>
                <a:srgbClr val="000000"/>
              </a:buClr>
            </a:pPr>
            <a:endParaRPr lang="en-US" altLang="en-US" sz="1200" b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en-US" sz="1600" b="0">
                <a:solidFill>
                  <a:srgbClr val="FF0000"/>
                </a:solidFill>
              </a:rPr>
              <a:t>Russia</a:t>
            </a:r>
            <a:r>
              <a:rPr lang="en-US" sz="1600" b="0">
                <a:solidFill>
                  <a:srgbClr val="000000"/>
                </a:solidFill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err="1">
                <a:solidFill>
                  <a:srgbClr val="000000"/>
                </a:solidFill>
              </a:rPr>
              <a:t>Dubna</a:t>
            </a:r>
            <a:endParaRPr lang="en-US" sz="1200" b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>
                <a:solidFill>
                  <a:srgbClr val="000000"/>
                </a:solidFill>
              </a:rPr>
              <a:t>Novosibirsk</a:t>
            </a:r>
          </a:p>
          <a:p>
            <a:pPr lvl="1">
              <a:buClr>
                <a:srgbClr val="000000"/>
              </a:buClr>
            </a:pPr>
            <a:endParaRPr lang="en-US" altLang="en-US" sz="1200" b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487" y="990600"/>
            <a:ext cx="389101" cy="30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559" y="2383792"/>
            <a:ext cx="530224" cy="36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3276600" y="914400"/>
            <a:ext cx="5486400" cy="4937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3778250" y="914400"/>
            <a:ext cx="2071688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Italy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INFN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b="0" kern="0" dirty="0" smtClean="0">
                <a:solidFill>
                  <a:srgbClr val="000000"/>
                </a:solidFill>
                <a:latin typeface="+mn-lt"/>
              </a:rPr>
              <a:t>LNF </a:t>
            </a:r>
            <a:r>
              <a:rPr lang="en-US" sz="1000" b="0" kern="0" dirty="0" err="1" smtClean="0">
                <a:solidFill>
                  <a:srgbClr val="000000"/>
                </a:solidFill>
                <a:latin typeface="+mn-lt"/>
              </a:rPr>
              <a:t>Frascati</a:t>
            </a:r>
            <a:r>
              <a:rPr lang="en-US" sz="1000" b="0" kern="0" dirty="0" smtClean="0">
                <a:solidFill>
                  <a:srgbClr val="000000"/>
                </a:solidFill>
                <a:latin typeface="+mn-lt"/>
              </a:rPr>
              <a:t>, 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+mn-lt"/>
              </a:rPr>
              <a:t>Naples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+mn-lt"/>
              </a:rPr>
              <a:t>Pisa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+mn-lt"/>
              </a:rPr>
              <a:t>Roma 2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+mn-lt"/>
              </a:rPr>
              <a:t>Trieste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+mn-lt"/>
              </a:rPr>
              <a:t>Lecce</a:t>
            </a:r>
          </a:p>
          <a:p>
            <a:pPr lvl="2">
              <a:buClr>
                <a:srgbClr val="000000"/>
              </a:buClr>
              <a:defRPr/>
            </a:pPr>
            <a:endParaRPr lang="en-US" sz="800" b="0" kern="0" dirty="0" smtClean="0">
              <a:solidFill>
                <a:srgbClr val="000000"/>
              </a:solidFill>
              <a:latin typeface="+mn-lt"/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Udine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Naples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Trieste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kern="0" dirty="0" err="1" smtClean="0">
                <a:solidFill>
                  <a:srgbClr val="000000"/>
                </a:solidFill>
                <a:latin typeface="+mn-lt"/>
              </a:rPr>
              <a:t>Rjeka</a:t>
            </a:r>
            <a:endParaRPr lang="en-US" sz="1200" kern="0" dirty="0" smtClean="0">
              <a:solidFill>
                <a:srgbClr val="000000"/>
              </a:solidFill>
              <a:latin typeface="+mn-lt"/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Molise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000000"/>
                </a:solidFill>
                <a:latin typeface="+mn-lt"/>
              </a:rPr>
              <a:t>SNS </a:t>
            </a:r>
            <a:r>
              <a:rPr lang="en-US" sz="1200" kern="0" dirty="0" smtClean="0">
                <a:solidFill>
                  <a:srgbClr val="000000"/>
                </a:solidFill>
                <a:latin typeface="+mn-lt"/>
              </a:rPr>
              <a:t>Pisa</a:t>
            </a:r>
            <a:endParaRPr lang="en-US" sz="1200" b="0" kern="0" dirty="0" smtClean="0">
              <a:solidFill>
                <a:srgbClr val="000000"/>
              </a:solidFill>
              <a:latin typeface="+mn-lt"/>
            </a:endParaRPr>
          </a:p>
          <a:p>
            <a:pPr lvl="1">
              <a:buClr>
                <a:srgbClr val="000000"/>
              </a:buClr>
              <a:defRPr/>
            </a:pPr>
            <a:endParaRPr lang="en-US" sz="1200" b="0" kern="0" dirty="0" smtClean="0">
              <a:solidFill>
                <a:srgbClr val="000000"/>
              </a:solidFill>
              <a:latin typeface="+mn-lt"/>
            </a:endParaRP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China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Shanghai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Germany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Dresden (thy)</a:t>
            </a: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 dirty="0"/>
          </a:p>
        </p:txBody>
      </p:sp>
      <p:pic>
        <p:nvPicPr>
          <p:cNvPr id="12" name="Picture 9" descr="it-lgfla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517" y="977900"/>
            <a:ext cx="449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arge_flag_of_germany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517" y="4728427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517" y="4186245"/>
            <a:ext cx="4540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3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E989 field after shimming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4245" y="3342687"/>
            <a:ext cx="34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Central trolley probe vs. azimuth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213006" y="3199564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solidFill>
                  <a:srgbClr val="FF0000"/>
                </a:solidFill>
                <a:cs typeface="Arial" charset="0"/>
              </a:rPr>
              <a:t>0.5 ppm contours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200" y="135853"/>
            <a:ext cx="1600734" cy="38459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16" y="3631364"/>
            <a:ext cx="5123337" cy="765665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144" y="3741695"/>
            <a:ext cx="3638430" cy="5097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7316" y="4691523"/>
            <a:ext cx="535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field volume 0.11 m</a:t>
            </a:r>
            <a:r>
              <a:rPr lang="en-US" baseline="30000" dirty="0" smtClean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or 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ft</a:t>
            </a:r>
            <a:r>
              <a:rPr lang="en-US" baseline="30000" dirty="0" smtClean="0">
                <a:solidFill>
                  <a:srgbClr val="FF0000"/>
                </a:solidFill>
                <a:latin typeface="Arial"/>
                <a:cs typeface="Arial"/>
              </a:rPr>
              <a:t>3 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5060855"/>
            <a:ext cx="8229600" cy="1797145"/>
          </a:xfrm>
        </p:spPr>
        <p:txBody>
          <a:bodyPr/>
          <a:lstStyle/>
          <a:p>
            <a:r>
              <a:rPr lang="en-US" sz="2000" dirty="0" smtClean="0"/>
              <a:t>Fermilab goals:</a:t>
            </a:r>
          </a:p>
          <a:p>
            <a:pPr lvl="1"/>
            <a:r>
              <a:rPr lang="en-US" sz="1800" dirty="0" smtClean="0"/>
              <a:t>point to point uniformity  ±25 ppm, </a:t>
            </a:r>
            <a:r>
              <a:rPr lang="en-US" sz="1800" dirty="0" err="1" smtClean="0"/>
              <a:t>rms</a:t>
            </a:r>
            <a:r>
              <a:rPr lang="en-US" sz="1800" dirty="0" smtClean="0"/>
              <a:t> BNL/3</a:t>
            </a:r>
          </a:p>
          <a:p>
            <a:pPr lvl="1"/>
            <a:r>
              <a:rPr lang="en-US" sz="1800" dirty="0" smtClean="0"/>
              <a:t>average over azimuth even flatter than BNL</a:t>
            </a:r>
          </a:p>
          <a:p>
            <a:pPr lvl="1"/>
            <a:r>
              <a:rPr lang="en-US" sz="1800" dirty="0" smtClean="0"/>
              <a:t>total field error budget 70 ppb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6200" y="371264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316" y="4322191"/>
            <a:ext cx="3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For one value of azimuth, </a:t>
            </a:r>
            <a:r>
              <a:rPr lang="en-US" i="1" dirty="0" smtClean="0">
                <a:latin typeface="Symbol" charset="2"/>
                <a:cs typeface="Symbol" charset="2"/>
              </a:rPr>
              <a:t>f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96"/>
          <a:stretch/>
        </p:blipFill>
        <p:spPr>
          <a:xfrm>
            <a:off x="395693" y="724837"/>
            <a:ext cx="8484313" cy="257902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958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512"/>
            <a:ext cx="8229600" cy="539750"/>
          </a:xfrm>
        </p:spPr>
        <p:txBody>
          <a:bodyPr/>
          <a:lstStyle/>
          <a:p>
            <a:r>
              <a:rPr lang="en-US" dirty="0" smtClean="0"/>
              <a:t>We measure two frequencies:  </a:t>
            </a:r>
            <a:r>
              <a:rPr lang="en-US" i="1" dirty="0" err="1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0"/>
                <a:cs typeface="cmmi10"/>
              </a:rPr>
              <a:t>a</a:t>
            </a:r>
            <a:r>
              <a:rPr lang="en-US" dirty="0" smtClean="0"/>
              <a:t> and </a:t>
            </a:r>
            <a:r>
              <a:rPr lang="en-US" i="1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0"/>
                <a:cs typeface="cmmi10"/>
              </a:rPr>
              <a:t>p</a:t>
            </a:r>
            <a:endParaRPr lang="en-US" baseline="-25000" dirty="0">
              <a:latin typeface="cmmi10"/>
              <a:cs typeface="cmmi1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674539"/>
            <a:ext cx="8480789" cy="5411788"/>
          </a:xfrm>
        </p:spPr>
        <p:txBody>
          <a:bodyPr/>
          <a:lstStyle/>
          <a:p>
            <a:r>
              <a:rPr lang="en-US" dirty="0" smtClean="0"/>
              <a:t>The magnetic field is normalized to the Larmor frequency of a </a:t>
            </a:r>
            <a:r>
              <a:rPr lang="en-US" b="1" i="1" u="sng" dirty="0" smtClean="0"/>
              <a:t>free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proton.</a:t>
            </a:r>
            <a:endParaRPr lang="en-US" dirty="0"/>
          </a:p>
          <a:p>
            <a:r>
              <a:rPr lang="en-US" dirty="0" smtClean="0"/>
              <a:t>Spherical absolute calibration probe ties our NMR frequency to the free proton.</a:t>
            </a:r>
          </a:p>
          <a:p>
            <a:r>
              <a:rPr lang="en-US" dirty="0" smtClean="0"/>
              <a:t>We must weight the magnetic field by the muon distribution to obtain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where the fundamental constants are known from other experiments.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9355" y="3784051"/>
            <a:ext cx="6848475" cy="1536010"/>
            <a:chOff x="466725" y="1657016"/>
            <a:chExt cx="6848475" cy="1536010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466725" y="1657016"/>
              <a:ext cx="6848475" cy="1536010"/>
            </a:xfrm>
            <a:prstGeom prst="rect">
              <a:avLst/>
            </a:prstGeom>
            <a:solidFill>
              <a:srgbClr val="FFFF00"/>
            </a:solidFill>
            <a:ln w="476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350" y="1818333"/>
              <a:ext cx="6218896" cy="1117600"/>
            </a:xfrm>
            <a:prstGeom prst="rect">
              <a:avLst/>
            </a:prstGeom>
            <a:solidFill>
              <a:srgbClr val="FFFF00"/>
            </a:solidFill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3028950"/>
            <a:ext cx="2819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803301"/>
            <a:ext cx="4737100" cy="1699874"/>
          </a:xfrm>
        </p:spPr>
        <p:txBody>
          <a:bodyPr/>
          <a:lstStyle/>
          <a:p>
            <a:r>
              <a:rPr lang="en-US" sz="2400" dirty="0" smtClean="0"/>
              <a:t>Polarized muons born from pion decay</a:t>
            </a:r>
          </a:p>
          <a:p>
            <a:r>
              <a:rPr lang="en-US" sz="2400" dirty="0" smtClean="0"/>
              <a:t>The highest energy positrons are correlated with muon spin.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As the spin rotates forward and backward the number of </a:t>
            </a:r>
            <a:r>
              <a:rPr lang="en-US" sz="2400" dirty="0" smtClean="0">
                <a:latin typeface="cmmi10"/>
                <a:cs typeface="cmmi10"/>
              </a:rPr>
              <a:t>e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is modulated </a:t>
            </a:r>
            <a:r>
              <a:rPr lang="en-US" sz="2400" dirty="0"/>
              <a:t>by </a:t>
            </a:r>
            <a:r>
              <a:rPr lang="en-US" sz="2400" i="1" dirty="0" err="1">
                <a:latin typeface="Symbol" charset="2"/>
                <a:cs typeface="Symbol" charset="2"/>
              </a:rPr>
              <a:t>w</a:t>
            </a:r>
            <a:r>
              <a:rPr lang="en-US" sz="2400" baseline="-25000" dirty="0" err="1">
                <a:latin typeface="cmmi10"/>
                <a:cs typeface="cmmi10"/>
              </a:rPr>
              <a:t>a</a:t>
            </a:r>
            <a:endParaRPr lang="en-US" sz="2400" baseline="-25000" dirty="0">
              <a:latin typeface="cmmi10"/>
              <a:cs typeface="cmmi10"/>
            </a:endParaRPr>
          </a:p>
          <a:p>
            <a:endParaRPr lang="en-US" sz="2400" baseline="-25000" dirty="0">
              <a:latin typeface="cmmi10"/>
              <a:cs typeface="cmmi1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1"/>
            <a:ext cx="9144000" cy="18161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sz="11500" i="1" smtClean="0">
                <a:solidFill>
                  <a:srgbClr val="FFFF00"/>
                </a:solidFill>
                <a:latin typeface="Symbol" charset="2"/>
                <a:cs typeface="Symbol" charset="2"/>
              </a:rPr>
              <a:t>         </a:t>
            </a:r>
            <a:r>
              <a:rPr lang="en-US" sz="11500" i="1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w</a:t>
            </a:r>
            <a:r>
              <a:rPr lang="en-US" sz="11500" baseline="-25000" dirty="0" err="1" smtClean="0">
                <a:solidFill>
                  <a:srgbClr val="FFFF00"/>
                </a:solidFill>
                <a:latin typeface="cmmi10"/>
                <a:cs typeface="cmmi10"/>
              </a:rPr>
              <a:t>a</a:t>
            </a:r>
            <a:endParaRPr lang="en-US" sz="11500" baseline="-25000" dirty="0" smtClean="0">
              <a:solidFill>
                <a:srgbClr val="FFFF00"/>
              </a:solidFill>
              <a:latin typeface="cmmi10"/>
              <a:cs typeface="cmmi10"/>
            </a:endParaRPr>
          </a:p>
          <a:p>
            <a:pPr algn="ctr">
              <a:spcBef>
                <a:spcPct val="0"/>
              </a:spcBef>
              <a:defRPr/>
            </a:pPr>
            <a:endParaRPr lang="en-US" sz="11500" baseline="-25000" dirty="0">
              <a:solidFill>
                <a:srgbClr val="FFFF00"/>
              </a:solidFill>
              <a:latin typeface="cmmi10"/>
              <a:cs typeface="cmmi10"/>
            </a:endParaRPr>
          </a:p>
        </p:txBody>
      </p:sp>
      <p:pic>
        <p:nvPicPr>
          <p:cNvPr id="10" name="Picture 4" descr="muon_decay_lsp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247" y="3503175"/>
            <a:ext cx="3934668" cy="170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67" y="1034965"/>
            <a:ext cx="2857500" cy="5461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979" y="1022754"/>
            <a:ext cx="3771900" cy="546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7427" y="528345"/>
            <a:ext cx="233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Birth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7416" y="337845"/>
            <a:ext cx="3028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after 2.2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s Death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0800" y="1877035"/>
            <a:ext cx="7023101" cy="4689897"/>
            <a:chOff x="2590800" y="1877035"/>
            <a:chExt cx="7023101" cy="4689897"/>
          </a:xfrm>
        </p:grpSpPr>
        <p:pic>
          <p:nvPicPr>
            <p:cNvPr id="24" name="Picture 2" descr="C:\Users\hertzog\Documents\MyUW-Documents\Talk Copies\g2 slides gifs photos\animateSpectrum.gif">
              <a:extLst>
                <a:ext uri="{FF2B5EF4-FFF2-40B4-BE49-F238E27FC236}">
                  <a16:creationId xmlns:a16="http://schemas.microsoft.com/office/drawing/2014/main" xmlns="" id="{BAFA4DBE-B0F5-5E4A-9633-44F031EE73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877035"/>
              <a:ext cx="7023101" cy="467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007100" y="2413000"/>
              <a:ext cx="2968980" cy="4153932"/>
              <a:chOff x="6007100" y="2413000"/>
              <a:chExt cx="2968980" cy="4153932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794500" y="2413000"/>
                <a:ext cx="21815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>
                    <a:latin typeface="Arial"/>
                    <a:cs typeface="Arial"/>
                  </a:rPr>
                  <a:t>Energy spectrum</a:t>
                </a:r>
                <a:endParaRPr lang="en-US" dirty="0" smtClean="0">
                  <a:latin typeface="Arial"/>
                  <a:cs typeface="Arial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007100" y="6197600"/>
                <a:ext cx="21815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Spin Angle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56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smtClean="0"/>
              <a:t>B. Lee Roberts - HLbL Workshp 12 March 2018</a:t>
            </a:r>
            <a:endParaRPr lang="en-US" sz="1400" b="0"/>
          </a:p>
        </p:txBody>
      </p:sp>
      <p:sp>
        <p:nvSpPr>
          <p:cNvPr id="1208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- p. </a:t>
            </a:r>
            <a:fld id="{67B641DA-5222-2D42-A93F-8B13631C9C4B}" type="slidenum">
              <a:rPr lang="en-US" sz="1400" b="0"/>
              <a:pPr eaLnBrk="1" hangingPunct="1"/>
              <a:t>23</a:t>
            </a:fld>
            <a:r>
              <a:rPr lang="en-US" sz="1400" b="0"/>
              <a:t>/62</a:t>
            </a:r>
          </a:p>
        </p:txBody>
      </p:sp>
      <p:sp>
        <p:nvSpPr>
          <p:cNvPr id="120835" name="Footer Placeholder 5"/>
          <p:cNvSpPr txBox="1">
            <a:spLocks noGrp="1"/>
          </p:cNvSpPr>
          <p:nvPr/>
        </p:nvSpPr>
        <p:spPr bwMode="auto">
          <a:xfrm>
            <a:off x="990600" y="6599238"/>
            <a:ext cx="71628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sz="1000"/>
              <a:t>B. L.  Roberts,  Fermilab , 3 September 2008</a:t>
            </a:r>
            <a:r>
              <a:rPr lang="en-US" sz="1400" b="0"/>
              <a:t> </a:t>
            </a:r>
          </a:p>
        </p:txBody>
      </p:sp>
      <p:sp>
        <p:nvSpPr>
          <p:cNvPr id="120836" name="Slide Number Placeholder 6"/>
          <p:cNvSpPr txBox="1">
            <a:spLocks noGrp="1"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1400" b="0"/>
              <a:t>- p. </a:t>
            </a:r>
            <a:fld id="{5916201F-DB2C-7341-BB6D-F9A02C4BDCB3}" type="slidenum">
              <a:rPr lang="en-US" sz="1400" b="0"/>
              <a:pPr algn="r" eaLnBrk="1" hangingPunct="1">
                <a:spcBef>
                  <a:spcPct val="0"/>
                </a:spcBef>
              </a:pPr>
              <a:t>23</a:t>
            </a:fld>
            <a:r>
              <a:rPr lang="en-US" sz="1400" b="0"/>
              <a:t>/68</a:t>
            </a:r>
          </a:p>
        </p:txBody>
      </p:sp>
      <p:sp>
        <p:nvSpPr>
          <p:cNvPr id="1208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CC"/>
              </a:solidFill>
            </a:endParaRPr>
          </a:p>
        </p:txBody>
      </p:sp>
      <p:sp>
        <p:nvSpPr>
          <p:cNvPr id="120838" name="AutoShape 3"/>
          <p:cNvSpPr>
            <a:spLocks noChangeArrowheads="1"/>
          </p:cNvSpPr>
          <p:nvPr/>
        </p:nvSpPr>
        <p:spPr bwMode="auto">
          <a:xfrm>
            <a:off x="4645025" y="2490788"/>
            <a:ext cx="4110038" cy="414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0" name="Oval 4"/>
          <p:cNvSpPr>
            <a:spLocks noChangeArrowheads="1"/>
          </p:cNvSpPr>
          <p:nvPr/>
        </p:nvSpPr>
        <p:spPr bwMode="auto">
          <a:xfrm>
            <a:off x="4759325" y="2490788"/>
            <a:ext cx="3916363" cy="3878262"/>
          </a:xfrm>
          <a:prstGeom prst="ellipse">
            <a:avLst/>
          </a:prstGeom>
          <a:noFill/>
          <a:ln w="25400">
            <a:solidFill>
              <a:srgbClr val="FF66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chemeClr val="tx1"/>
              </a:solidFill>
              <a:cs typeface="SimSun" charset="0"/>
            </a:endParaRPr>
          </a:p>
        </p:txBody>
      </p:sp>
      <p:sp>
        <p:nvSpPr>
          <p:cNvPr id="120840" name="Rectangle 5" descr="Light upward diagonal"/>
          <p:cNvSpPr>
            <a:spLocks noChangeArrowheads="1"/>
          </p:cNvSpPr>
          <p:nvPr/>
        </p:nvSpPr>
        <p:spPr bwMode="auto">
          <a:xfrm>
            <a:off x="5715000" y="24384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rgbClr val="FF33CC"/>
              </a:solidFill>
              <a:cs typeface="SimSun" charset="0"/>
            </a:endParaRPr>
          </a:p>
        </p:txBody>
      </p:sp>
      <p:sp>
        <p:nvSpPr>
          <p:cNvPr id="500742" name="Line 6"/>
          <p:cNvSpPr>
            <a:spLocks noChangeShapeType="1"/>
          </p:cNvSpPr>
          <p:nvPr/>
        </p:nvSpPr>
        <p:spPr bwMode="auto">
          <a:xfrm>
            <a:off x="5702788" y="2490178"/>
            <a:ext cx="1112838" cy="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2" name="Text Box 7"/>
          <p:cNvSpPr txBox="1">
            <a:spLocks noChangeArrowheads="1"/>
          </p:cNvSpPr>
          <p:nvPr/>
        </p:nvSpPr>
        <p:spPr bwMode="auto">
          <a:xfrm>
            <a:off x="5715000" y="2002959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 dirty="0">
                <a:solidFill>
                  <a:schemeClr val="tx1"/>
                </a:solidFill>
                <a:cs typeface="SimSun" charset="0"/>
              </a:rPr>
              <a:t>Inflector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18300" y="4025900"/>
            <a:ext cx="1651000" cy="1027113"/>
            <a:chOff x="4232" y="2536"/>
            <a:chExt cx="1040" cy="647"/>
          </a:xfrm>
        </p:grpSpPr>
        <p:sp>
          <p:nvSpPr>
            <p:cNvPr id="120931" name="Rectangle 9"/>
            <p:cNvSpPr>
              <a:spLocks noChangeArrowheads="1"/>
            </p:cNvSpPr>
            <p:nvPr/>
          </p:nvSpPr>
          <p:spPr bwMode="auto">
            <a:xfrm>
              <a:off x="4813" y="2730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20932" name="Rectangle 10"/>
            <p:cNvSpPr>
              <a:spLocks noChangeArrowheads="1"/>
            </p:cNvSpPr>
            <p:nvPr/>
          </p:nvSpPr>
          <p:spPr bwMode="auto">
            <a:xfrm rot="645551">
              <a:off x="4813" y="2924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20933" name="Rectangle 11"/>
            <p:cNvSpPr>
              <a:spLocks noChangeArrowheads="1"/>
            </p:cNvSpPr>
            <p:nvPr/>
          </p:nvSpPr>
          <p:spPr bwMode="auto">
            <a:xfrm rot="-926560">
              <a:off x="4789" y="2536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20934" name="Text Box 12"/>
            <p:cNvSpPr txBox="1">
              <a:spLocks noChangeArrowheads="1"/>
            </p:cNvSpPr>
            <p:nvPr/>
          </p:nvSpPr>
          <p:spPr bwMode="auto">
            <a:xfrm>
              <a:off x="4232" y="2779"/>
              <a:ext cx="6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>
                  <a:solidFill>
                    <a:schemeClr val="accent3">
                      <a:lumMod val="75000"/>
                    </a:schemeClr>
                  </a:solidFill>
                  <a:cs typeface="SimSun" charset="0"/>
                </a:rPr>
                <a:t>Kicker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>
                  <a:solidFill>
                    <a:schemeClr val="accent3">
                      <a:lumMod val="75000"/>
                    </a:schemeClr>
                  </a:solidFill>
                  <a:cs typeface="SimSun" charset="0"/>
                </a:rPr>
                <a:t>Modules</a:t>
              </a:r>
            </a:p>
          </p:txBody>
        </p:sp>
      </p:grpSp>
      <p:sp>
        <p:nvSpPr>
          <p:cNvPr id="500749" name="Arc 13"/>
          <p:cNvSpPr>
            <a:spLocks/>
          </p:cNvSpPr>
          <p:nvPr/>
        </p:nvSpPr>
        <p:spPr bwMode="auto">
          <a:xfrm>
            <a:off x="6794500" y="2495023"/>
            <a:ext cx="1884363" cy="2003425"/>
          </a:xfrm>
          <a:custGeom>
            <a:avLst/>
            <a:gdLst>
              <a:gd name="T0" fmla="*/ 0 w 22075"/>
              <a:gd name="T1" fmla="*/ 2147483647 h 21882"/>
              <a:gd name="T2" fmla="*/ 2147483647 w 22075"/>
              <a:gd name="T3" fmla="*/ 2147483647 h 21882"/>
              <a:gd name="T4" fmla="*/ 2147483647 w 22075"/>
              <a:gd name="T5" fmla="*/ 2147483647 h 21882"/>
              <a:gd name="T6" fmla="*/ 0 60000 65536"/>
              <a:gd name="T7" fmla="*/ 0 60000 65536"/>
              <a:gd name="T8" fmla="*/ 0 60000 65536"/>
              <a:gd name="T9" fmla="*/ 0 w 22075"/>
              <a:gd name="T10" fmla="*/ 0 h 21882"/>
              <a:gd name="T11" fmla="*/ 22075 w 22075"/>
              <a:gd name="T12" fmla="*/ 21882 h 21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lnTo>
                  <a:pt x="0" y="5"/>
                </a:lnTo>
                <a:close/>
              </a:path>
            </a:pathLst>
          </a:cu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0" name="Arc 14"/>
          <p:cNvSpPr>
            <a:spLocks/>
          </p:cNvSpPr>
          <p:nvPr/>
        </p:nvSpPr>
        <p:spPr bwMode="auto">
          <a:xfrm flipV="1">
            <a:off x="4759325" y="2605088"/>
            <a:ext cx="3917950" cy="39163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</a:path>
              <a:path w="43200" h="43200" stroke="0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  <a:lnTo>
                  <a:pt x="21600" y="21600"/>
                </a:lnTo>
                <a:lnTo>
                  <a:pt x="25498" y="4284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120846" name="Text Box 15"/>
          <p:cNvSpPr txBox="1">
            <a:spLocks noChangeArrowheads="1"/>
          </p:cNvSpPr>
          <p:nvPr/>
        </p:nvSpPr>
        <p:spPr bwMode="auto">
          <a:xfrm>
            <a:off x="4876800" y="4419600"/>
            <a:ext cx="1036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1800" b="0">
                <a:solidFill>
                  <a:schemeClr val="folHlink"/>
                </a:solidFill>
                <a:cs typeface="SimSun" charset="0"/>
              </a:rPr>
              <a:t>Storage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1800" b="0">
                <a:solidFill>
                  <a:schemeClr val="folHlink"/>
                </a:solidFill>
                <a:cs typeface="SimSun" charset="0"/>
              </a:rPr>
              <a:t>ring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065713" y="3552825"/>
            <a:ext cx="2030412" cy="404813"/>
            <a:chOff x="3216" y="2246"/>
            <a:chExt cx="1279" cy="255"/>
          </a:xfrm>
        </p:grpSpPr>
        <p:sp>
          <p:nvSpPr>
            <p:cNvPr id="120929" name="Line 17"/>
            <p:cNvSpPr>
              <a:spLocks noChangeShapeType="1"/>
            </p:cNvSpPr>
            <p:nvPr/>
          </p:nvSpPr>
          <p:spPr bwMode="auto">
            <a:xfrm>
              <a:off x="3216" y="2246"/>
              <a:ext cx="338" cy="1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930" name="Text Box 18"/>
            <p:cNvSpPr txBox="1">
              <a:spLocks noChangeArrowheads="1"/>
            </p:cNvSpPr>
            <p:nvPr/>
          </p:nvSpPr>
          <p:spPr bwMode="auto">
            <a:xfrm>
              <a:off x="3555" y="2270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>
                  <a:solidFill>
                    <a:srgbClr val="FF0066"/>
                  </a:solidFill>
                  <a:cs typeface="SimSun" charset="0"/>
                </a:rPr>
                <a:t>Central  orbit</a:t>
              </a:r>
            </a:p>
          </p:txBody>
        </p:sp>
      </p:grpSp>
      <p:sp>
        <p:nvSpPr>
          <p:cNvPr id="500755" name="Line 19"/>
          <p:cNvSpPr>
            <a:spLocks noChangeShapeType="1"/>
          </p:cNvSpPr>
          <p:nvPr/>
        </p:nvSpPr>
        <p:spPr bwMode="auto">
          <a:xfrm flipV="1">
            <a:off x="7200900" y="2951163"/>
            <a:ext cx="746125" cy="477837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0756" name="Text Box 20"/>
          <p:cNvSpPr txBox="1">
            <a:spLocks noChangeArrowheads="1"/>
          </p:cNvSpPr>
          <p:nvPr/>
        </p:nvSpPr>
        <p:spPr bwMode="auto">
          <a:xfrm>
            <a:off x="5689600" y="32766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 b="0">
                <a:solidFill>
                  <a:srgbClr val="FF66CC"/>
                </a:solidFill>
                <a:cs typeface="SimSun" charset="0"/>
              </a:rPr>
              <a:t>Injection orbit</a:t>
            </a:r>
          </a:p>
        </p:txBody>
      </p:sp>
      <p:sp>
        <p:nvSpPr>
          <p:cNvPr id="500757" name="Line 21"/>
          <p:cNvSpPr>
            <a:spLocks noChangeShapeType="1"/>
          </p:cNvSpPr>
          <p:nvPr/>
        </p:nvSpPr>
        <p:spPr bwMode="auto">
          <a:xfrm>
            <a:off x="4729163" y="24907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0758" name="Line 22"/>
          <p:cNvSpPr>
            <a:spLocks noChangeShapeType="1"/>
          </p:cNvSpPr>
          <p:nvPr/>
        </p:nvSpPr>
        <p:spPr bwMode="auto">
          <a:xfrm>
            <a:off x="2417763" y="2490788"/>
            <a:ext cx="226536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514600" y="1981202"/>
            <a:ext cx="1651000" cy="900113"/>
            <a:chOff x="1584" y="1248"/>
            <a:chExt cx="1040" cy="567"/>
          </a:xfrm>
        </p:grpSpPr>
        <p:sp>
          <p:nvSpPr>
            <p:cNvPr id="120926" name="Text Box 26"/>
            <p:cNvSpPr txBox="1">
              <a:spLocks noChangeArrowheads="1"/>
            </p:cNvSpPr>
            <p:nvPr/>
          </p:nvSpPr>
          <p:spPr bwMode="auto">
            <a:xfrm>
              <a:off x="1584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2400" dirty="0">
                  <a:solidFill>
                    <a:srgbClr val="0000FF"/>
                  </a:solidFill>
                  <a:cs typeface="SimSun" charset="0"/>
                </a:rPr>
                <a:t>Pions</a:t>
              </a:r>
              <a:endParaRPr lang="en-US" altLang="zh-CN" dirty="0">
                <a:solidFill>
                  <a:srgbClr val="0000FF"/>
                </a:solidFill>
                <a:cs typeface="SimSun" charset="0"/>
              </a:endParaRPr>
            </a:p>
          </p:txBody>
        </p:sp>
        <p:sp>
          <p:nvSpPr>
            <p:cNvPr id="120928" name="Text Box 28"/>
            <p:cNvSpPr txBox="1">
              <a:spLocks noChangeArrowheads="1"/>
            </p:cNvSpPr>
            <p:nvPr/>
          </p:nvSpPr>
          <p:spPr bwMode="auto">
            <a:xfrm>
              <a:off x="1728" y="1584"/>
              <a:ext cx="8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dirty="0">
                  <a:solidFill>
                    <a:srgbClr val="0000FF"/>
                  </a:solidFill>
                  <a:cs typeface="SimSun" charset="0"/>
                </a:rPr>
                <a:t>p=3.1GeV/c</a:t>
              </a:r>
            </a:p>
          </p:txBody>
        </p:sp>
      </p:grpSp>
      <p:sp>
        <p:nvSpPr>
          <p:cNvPr id="120854" name="Text Box 29"/>
          <p:cNvSpPr txBox="1">
            <a:spLocks noChangeArrowheads="1"/>
          </p:cNvSpPr>
          <p:nvPr/>
        </p:nvSpPr>
        <p:spPr bwMode="auto">
          <a:xfrm>
            <a:off x="533400" y="0"/>
            <a:ext cx="8385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3600" dirty="0">
                <a:solidFill>
                  <a:schemeClr val="tx1"/>
                </a:solidFill>
                <a:latin typeface="Arial Unicode MS" charset="0"/>
                <a:cs typeface="SimSun" charset="0"/>
              </a:rPr>
              <a:t>Experimental Technique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0" y="2449513"/>
            <a:ext cx="4225925" cy="4214812"/>
            <a:chOff x="2880" y="1543"/>
            <a:chExt cx="2662" cy="2655"/>
          </a:xfrm>
        </p:grpSpPr>
        <p:grpSp>
          <p:nvGrpSpPr>
            <p:cNvPr id="120913" name="Group 31"/>
            <p:cNvGrpSpPr>
              <a:grpSpLocks/>
            </p:cNvGrpSpPr>
            <p:nvPr/>
          </p:nvGrpSpPr>
          <p:grpSpPr bwMode="auto">
            <a:xfrm>
              <a:off x="4176" y="1543"/>
              <a:ext cx="1255" cy="1750"/>
              <a:chOff x="4176" y="1543"/>
              <a:chExt cx="1255" cy="1750"/>
            </a:xfrm>
          </p:grpSpPr>
          <p:sp>
            <p:nvSpPr>
              <p:cNvPr id="120923" name="Arc 32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24" name="Arc 33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0914" name="Group 34"/>
            <p:cNvGrpSpPr>
              <a:grpSpLocks/>
            </p:cNvGrpSpPr>
            <p:nvPr/>
          </p:nvGrpSpPr>
          <p:grpSpPr bwMode="auto">
            <a:xfrm rot="5400000">
              <a:off x="4039" y="2585"/>
              <a:ext cx="1255" cy="1750"/>
              <a:chOff x="4176" y="1543"/>
              <a:chExt cx="1255" cy="1750"/>
            </a:xfrm>
          </p:grpSpPr>
          <p:sp>
            <p:nvSpPr>
              <p:cNvPr id="120921" name="Arc 35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120922" name="Arc 36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grpSp>
          <p:nvGrpSpPr>
            <p:cNvPr id="120915" name="Group 37"/>
            <p:cNvGrpSpPr>
              <a:grpSpLocks/>
            </p:cNvGrpSpPr>
            <p:nvPr/>
          </p:nvGrpSpPr>
          <p:grpSpPr bwMode="auto">
            <a:xfrm rot="10800000">
              <a:off x="3024" y="2448"/>
              <a:ext cx="1255" cy="1750"/>
              <a:chOff x="4176" y="1543"/>
              <a:chExt cx="1255" cy="1750"/>
            </a:xfrm>
          </p:grpSpPr>
          <p:sp>
            <p:nvSpPr>
              <p:cNvPr id="120919" name="Arc 38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20920" name="Arc 39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</p:grpSp>
        <p:grpSp>
          <p:nvGrpSpPr>
            <p:cNvPr id="120916" name="Group 40"/>
            <p:cNvGrpSpPr>
              <a:grpSpLocks/>
            </p:cNvGrpSpPr>
            <p:nvPr/>
          </p:nvGrpSpPr>
          <p:grpSpPr bwMode="auto">
            <a:xfrm rot="-5652832">
              <a:off x="3127" y="1433"/>
              <a:ext cx="1255" cy="1750"/>
              <a:chOff x="4176" y="1543"/>
              <a:chExt cx="1255" cy="1750"/>
            </a:xfrm>
          </p:grpSpPr>
          <p:sp>
            <p:nvSpPr>
              <p:cNvPr id="120917" name="Arc 41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20918" name="Arc 42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120856" name="AutoShape 43"/>
          <p:cNvSpPr>
            <a:spLocks noChangeArrowheads="1"/>
          </p:cNvSpPr>
          <p:nvPr/>
        </p:nvSpPr>
        <p:spPr bwMode="auto">
          <a:xfrm>
            <a:off x="7162800" y="2590800"/>
            <a:ext cx="230188" cy="230188"/>
          </a:xfrm>
          <a:prstGeom prst="flowChartSummingJunction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33CC"/>
              </a:solidFill>
            </a:endParaRPr>
          </a:p>
        </p:txBody>
      </p:sp>
      <p:graphicFrame>
        <p:nvGraphicFramePr>
          <p:cNvPr id="120857" name="Object 46"/>
          <p:cNvGraphicFramePr>
            <a:graphicFrameLocks noChangeAspect="1"/>
          </p:cNvGraphicFramePr>
          <p:nvPr/>
        </p:nvGraphicFramePr>
        <p:xfrm>
          <a:off x="6934200" y="2667000"/>
          <a:ext cx="261938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9" name="Equation" r:id="rId4" imgW="139639" imgH="203112" progId="Equation.3">
                  <p:embed/>
                </p:oleObj>
              </mc:Choice>
              <mc:Fallback>
                <p:oleObj name="Equation" r:id="rId4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667000"/>
                        <a:ext cx="261938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4953000" y="4419600"/>
            <a:ext cx="2044700" cy="1295400"/>
            <a:chOff x="3120" y="2784"/>
            <a:chExt cx="1288" cy="816"/>
          </a:xfrm>
        </p:grpSpPr>
        <p:sp>
          <p:nvSpPr>
            <p:cNvPr id="120909" name="Line 47"/>
            <p:cNvSpPr>
              <a:spLocks noChangeShapeType="1"/>
            </p:cNvSpPr>
            <p:nvPr/>
          </p:nvSpPr>
          <p:spPr bwMode="auto">
            <a:xfrm flipH="1">
              <a:off x="3168" y="2784"/>
              <a:ext cx="1008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910" name="Text Box 48"/>
            <p:cNvSpPr txBox="1">
              <a:spLocks noChangeArrowheads="1"/>
            </p:cNvSpPr>
            <p:nvPr/>
          </p:nvSpPr>
          <p:spPr bwMode="auto">
            <a:xfrm>
              <a:off x="3552" y="3120"/>
              <a:ext cx="8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>
                  <a:solidFill>
                    <a:schemeClr val="folHlink"/>
                  </a:solidFill>
                  <a:cs typeface="SimSun" charset="0"/>
                </a:rPr>
                <a:t>R=711.2cm</a:t>
              </a:r>
            </a:p>
          </p:txBody>
        </p:sp>
        <p:sp>
          <p:nvSpPr>
            <p:cNvPr id="120911" name="Line 49"/>
            <p:cNvSpPr>
              <a:spLocks noChangeShapeType="1"/>
            </p:cNvSpPr>
            <p:nvPr/>
          </p:nvSpPr>
          <p:spPr bwMode="auto">
            <a:xfrm flipH="1">
              <a:off x="3120" y="3504"/>
              <a:ext cx="144" cy="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912" name="Text Box 50"/>
            <p:cNvSpPr txBox="1">
              <a:spLocks noChangeArrowheads="1"/>
            </p:cNvSpPr>
            <p:nvPr/>
          </p:nvSpPr>
          <p:spPr bwMode="auto">
            <a:xfrm>
              <a:off x="3264" y="3360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>
                  <a:solidFill>
                    <a:schemeClr val="folHlink"/>
                  </a:solidFill>
                  <a:cs typeface="SimSun" charset="0"/>
                </a:rPr>
                <a:t>d=9cm</a:t>
              </a:r>
              <a:endParaRPr lang="el-GR" altLang="zh-CN" sz="1800" b="0">
                <a:solidFill>
                  <a:schemeClr val="folHlink"/>
                </a:solidFill>
                <a:cs typeface="SimSun" charset="0"/>
              </a:endParaRPr>
            </a:p>
          </p:txBody>
        </p:sp>
      </p:grpSp>
      <p:sp>
        <p:nvSpPr>
          <p:cNvPr id="120860" name="Text Box 51"/>
          <p:cNvSpPr txBox="1">
            <a:spLocks noChangeArrowheads="1"/>
          </p:cNvSpPr>
          <p:nvPr/>
        </p:nvSpPr>
        <p:spPr bwMode="auto">
          <a:xfrm>
            <a:off x="6629400" y="2895600"/>
            <a:ext cx="839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600">
                <a:solidFill>
                  <a:srgbClr val="FF9933"/>
                </a:solidFill>
                <a:cs typeface="SimSun" charset="0"/>
              </a:rPr>
              <a:t>(1.45T)</a:t>
            </a:r>
          </a:p>
        </p:txBody>
      </p: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3124200" y="5486400"/>
            <a:ext cx="2943225" cy="1068388"/>
            <a:chOff x="1946" y="3455"/>
            <a:chExt cx="1854" cy="673"/>
          </a:xfrm>
        </p:grpSpPr>
        <p:sp>
          <p:nvSpPr>
            <p:cNvPr id="120905" name="Line 53"/>
            <p:cNvSpPr>
              <a:spLocks noChangeShapeType="1"/>
            </p:cNvSpPr>
            <p:nvPr/>
          </p:nvSpPr>
          <p:spPr bwMode="auto">
            <a:xfrm flipV="1">
              <a:off x="2945" y="3808"/>
              <a:ext cx="295" cy="144"/>
            </a:xfrm>
            <a:prstGeom prst="line">
              <a:avLst/>
            </a:prstGeom>
            <a:noFill/>
            <a:ln w="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906" name="Text Box 54"/>
            <p:cNvSpPr txBox="1">
              <a:spLocks noChangeArrowheads="1"/>
            </p:cNvSpPr>
            <p:nvPr/>
          </p:nvSpPr>
          <p:spPr bwMode="auto">
            <a:xfrm>
              <a:off x="1946" y="3897"/>
              <a:ext cx="15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dirty="0">
                  <a:solidFill>
                    <a:srgbClr val="0000FF"/>
                  </a:solidFill>
                  <a:cs typeface="SimSun" charset="0"/>
                </a:rPr>
                <a:t>Electric Quadrupoles</a:t>
              </a:r>
            </a:p>
          </p:txBody>
        </p:sp>
        <p:sp>
          <p:nvSpPr>
            <p:cNvPr id="120907" name="Line 55"/>
            <p:cNvSpPr>
              <a:spLocks noChangeShapeType="1"/>
            </p:cNvSpPr>
            <p:nvPr/>
          </p:nvSpPr>
          <p:spPr bwMode="auto">
            <a:xfrm flipV="1">
              <a:off x="3485" y="3776"/>
              <a:ext cx="164" cy="21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0908" name="Object 58"/>
            <p:cNvGraphicFramePr>
              <a:graphicFrameLocks noChangeAspect="1"/>
            </p:cNvGraphicFramePr>
            <p:nvPr/>
          </p:nvGraphicFramePr>
          <p:xfrm>
            <a:off x="3631" y="3455"/>
            <a:ext cx="169" cy="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0" name="Equation" r:id="rId6" imgW="203112" imgH="444307" progId="Equation.DSMT4">
                    <p:embed/>
                  </p:oleObj>
                </mc:Choice>
                <mc:Fallback>
                  <p:oleObj name="Equation" r:id="rId6" imgW="203112" imgH="44430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1" y="3455"/>
                          <a:ext cx="169" cy="5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58"/>
          <p:cNvGrpSpPr>
            <a:grpSpLocks/>
          </p:cNvGrpSpPr>
          <p:nvPr/>
        </p:nvGrpSpPr>
        <p:grpSpPr bwMode="auto">
          <a:xfrm>
            <a:off x="4953000" y="2819400"/>
            <a:ext cx="3505200" cy="3514725"/>
            <a:chOff x="3120" y="1776"/>
            <a:chExt cx="2208" cy="2214"/>
          </a:xfrm>
        </p:grpSpPr>
        <p:sp>
          <p:nvSpPr>
            <p:cNvPr id="120881" name="Rectangle 59"/>
            <p:cNvSpPr>
              <a:spLocks noChangeArrowheads="1"/>
            </p:cNvSpPr>
            <p:nvPr/>
          </p:nvSpPr>
          <p:spPr bwMode="auto">
            <a:xfrm>
              <a:off x="3120" y="278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2" name="Rectangle 60"/>
            <p:cNvSpPr>
              <a:spLocks noChangeArrowheads="1"/>
            </p:cNvSpPr>
            <p:nvPr/>
          </p:nvSpPr>
          <p:spPr bwMode="auto">
            <a:xfrm>
              <a:off x="4128" y="177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3" name="Rectangle 61"/>
            <p:cNvSpPr>
              <a:spLocks noChangeArrowheads="1"/>
            </p:cNvSpPr>
            <p:nvPr/>
          </p:nvSpPr>
          <p:spPr bwMode="auto">
            <a:xfrm>
              <a:off x="5184" y="283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4" name="Rectangle 62"/>
            <p:cNvSpPr>
              <a:spLocks noChangeArrowheads="1"/>
            </p:cNvSpPr>
            <p:nvPr/>
          </p:nvSpPr>
          <p:spPr bwMode="auto">
            <a:xfrm>
              <a:off x="5136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5" name="Rectangle 63"/>
            <p:cNvSpPr>
              <a:spLocks noChangeArrowheads="1"/>
            </p:cNvSpPr>
            <p:nvPr/>
          </p:nvSpPr>
          <p:spPr bwMode="auto">
            <a:xfrm>
              <a:off x="4704" y="370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6" name="Rectangle 64"/>
            <p:cNvSpPr>
              <a:spLocks noChangeArrowheads="1"/>
            </p:cNvSpPr>
            <p:nvPr/>
          </p:nvSpPr>
          <p:spPr bwMode="auto">
            <a:xfrm>
              <a:off x="5149" y="308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7" name="Rectangle 65"/>
            <p:cNvSpPr>
              <a:spLocks noChangeArrowheads="1"/>
            </p:cNvSpPr>
            <p:nvPr/>
          </p:nvSpPr>
          <p:spPr bwMode="auto">
            <a:xfrm>
              <a:off x="4848" y="20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8" name="Rectangle 66"/>
            <p:cNvSpPr>
              <a:spLocks noChangeArrowheads="1"/>
            </p:cNvSpPr>
            <p:nvPr/>
          </p:nvSpPr>
          <p:spPr bwMode="auto">
            <a:xfrm>
              <a:off x="3273" y="234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9" name="Rectangle 67"/>
            <p:cNvSpPr>
              <a:spLocks noChangeArrowheads="1"/>
            </p:cNvSpPr>
            <p:nvPr/>
          </p:nvSpPr>
          <p:spPr bwMode="auto">
            <a:xfrm>
              <a:off x="3168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0" name="Rectangle 68"/>
            <p:cNvSpPr>
              <a:spLocks noChangeArrowheads="1"/>
            </p:cNvSpPr>
            <p:nvPr/>
          </p:nvSpPr>
          <p:spPr bwMode="auto">
            <a:xfrm>
              <a:off x="3408" y="211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1" name="Rectangle 69"/>
            <p:cNvSpPr>
              <a:spLocks noChangeArrowheads="1"/>
            </p:cNvSpPr>
            <p:nvPr/>
          </p:nvSpPr>
          <p:spPr bwMode="auto">
            <a:xfrm>
              <a:off x="3620" y="19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2" name="Rectangle 70"/>
            <p:cNvSpPr>
              <a:spLocks noChangeArrowheads="1"/>
            </p:cNvSpPr>
            <p:nvPr/>
          </p:nvSpPr>
          <p:spPr bwMode="auto">
            <a:xfrm>
              <a:off x="3849" y="181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3" name="Rectangle 71"/>
            <p:cNvSpPr>
              <a:spLocks noChangeArrowheads="1"/>
            </p:cNvSpPr>
            <p:nvPr/>
          </p:nvSpPr>
          <p:spPr bwMode="auto">
            <a:xfrm>
              <a:off x="4368" y="182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4" name="Rectangle 72"/>
            <p:cNvSpPr>
              <a:spLocks noChangeArrowheads="1"/>
            </p:cNvSpPr>
            <p:nvPr/>
          </p:nvSpPr>
          <p:spPr bwMode="auto">
            <a:xfrm>
              <a:off x="4608" y="1920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5" name="Rectangle 73"/>
            <p:cNvSpPr>
              <a:spLocks noChangeArrowheads="1"/>
            </p:cNvSpPr>
            <p:nvPr/>
          </p:nvSpPr>
          <p:spPr bwMode="auto">
            <a:xfrm>
              <a:off x="5003" y="2265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6" name="Rectangle 74"/>
            <p:cNvSpPr>
              <a:spLocks noChangeArrowheads="1"/>
            </p:cNvSpPr>
            <p:nvPr/>
          </p:nvSpPr>
          <p:spPr bwMode="auto">
            <a:xfrm>
              <a:off x="5037" y="332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7" name="Rectangle 75"/>
            <p:cNvSpPr>
              <a:spLocks noChangeArrowheads="1"/>
            </p:cNvSpPr>
            <p:nvPr/>
          </p:nvSpPr>
          <p:spPr bwMode="auto">
            <a:xfrm>
              <a:off x="4885" y="352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8" name="Rectangle 76"/>
            <p:cNvSpPr>
              <a:spLocks noChangeArrowheads="1"/>
            </p:cNvSpPr>
            <p:nvPr/>
          </p:nvSpPr>
          <p:spPr bwMode="auto">
            <a:xfrm>
              <a:off x="4450" y="379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9" name="Rectangle 77"/>
            <p:cNvSpPr>
              <a:spLocks noChangeArrowheads="1"/>
            </p:cNvSpPr>
            <p:nvPr/>
          </p:nvSpPr>
          <p:spPr bwMode="auto">
            <a:xfrm>
              <a:off x="4147" y="384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0" name="Rectangle 78"/>
            <p:cNvSpPr>
              <a:spLocks noChangeArrowheads="1"/>
            </p:cNvSpPr>
            <p:nvPr/>
          </p:nvSpPr>
          <p:spPr bwMode="auto">
            <a:xfrm>
              <a:off x="3870" y="3783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1" name="Rectangle 79"/>
            <p:cNvSpPr>
              <a:spLocks noChangeArrowheads="1"/>
            </p:cNvSpPr>
            <p:nvPr/>
          </p:nvSpPr>
          <p:spPr bwMode="auto">
            <a:xfrm>
              <a:off x="3648" y="364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2" name="Rectangle 80"/>
            <p:cNvSpPr>
              <a:spLocks noChangeArrowheads="1"/>
            </p:cNvSpPr>
            <p:nvPr/>
          </p:nvSpPr>
          <p:spPr bwMode="auto">
            <a:xfrm>
              <a:off x="3430" y="344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3" name="Rectangle 81"/>
            <p:cNvSpPr>
              <a:spLocks noChangeArrowheads="1"/>
            </p:cNvSpPr>
            <p:nvPr/>
          </p:nvSpPr>
          <p:spPr bwMode="auto">
            <a:xfrm>
              <a:off x="3242" y="323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4" name="Rectangle 82"/>
            <p:cNvSpPr>
              <a:spLocks noChangeArrowheads="1"/>
            </p:cNvSpPr>
            <p:nvPr/>
          </p:nvSpPr>
          <p:spPr bwMode="auto">
            <a:xfrm>
              <a:off x="3133" y="3001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</p:grpSp>
      <p:sp>
        <p:nvSpPr>
          <p:cNvPr id="500820" name="Text Box 84"/>
          <p:cNvSpPr txBox="1">
            <a:spLocks noChangeArrowheads="1"/>
          </p:cNvSpPr>
          <p:nvPr/>
        </p:nvSpPr>
        <p:spPr bwMode="auto">
          <a:xfrm>
            <a:off x="7086600" y="974725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x</a:t>
            </a:r>
            <a:r>
              <a:rPr lang="en-US" baseline="-25000">
                <a:solidFill>
                  <a:schemeClr val="tx1"/>
                </a:solidFill>
              </a:rPr>
              <a:t>c</a:t>
            </a:r>
            <a:r>
              <a:rPr lang="en-US">
                <a:solidFill>
                  <a:schemeClr val="tx1"/>
                </a:solidFill>
              </a:rPr>
              <a:t> ≈ 77 mm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  <a:latin typeface="Symbol" charset="0"/>
              </a:rPr>
              <a:t>b</a:t>
            </a:r>
            <a:r>
              <a:rPr lang="en-US">
                <a:solidFill>
                  <a:schemeClr val="tx1"/>
                </a:solidFill>
              </a:rPr>
              <a:t> ≈ 10 mrad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  <a:latin typeface="cmmi8" charset="0"/>
              </a:rPr>
              <a:t>B</a:t>
            </a:r>
            <a:r>
              <a:rPr lang="en-US">
                <a:solidFill>
                  <a:schemeClr val="tx1"/>
                </a:solidFill>
              </a:rPr>
              <a:t>·</a:t>
            </a:r>
            <a:r>
              <a:rPr lang="en-US">
                <a:solidFill>
                  <a:schemeClr val="tx1"/>
                </a:solidFill>
                <a:latin typeface="cmmi8" charset="0"/>
              </a:rPr>
              <a:t>dl</a:t>
            </a:r>
            <a:r>
              <a:rPr lang="en-US">
                <a:solidFill>
                  <a:schemeClr val="tx1"/>
                </a:solidFill>
              </a:rPr>
              <a:t> ≈ 0.1 Tm</a:t>
            </a:r>
          </a:p>
        </p:txBody>
      </p:sp>
      <p:grpSp>
        <p:nvGrpSpPr>
          <p:cNvPr id="13" name="Group 85"/>
          <p:cNvGrpSpPr>
            <a:grpSpLocks/>
          </p:cNvGrpSpPr>
          <p:nvPr/>
        </p:nvGrpSpPr>
        <p:grpSpPr bwMode="auto">
          <a:xfrm>
            <a:off x="8229600" y="4419599"/>
            <a:ext cx="838200" cy="2349500"/>
            <a:chOff x="5184" y="2784"/>
            <a:chExt cx="528" cy="1480"/>
          </a:xfrm>
        </p:grpSpPr>
        <p:grpSp>
          <p:nvGrpSpPr>
            <p:cNvPr id="120873" name="Group 86"/>
            <p:cNvGrpSpPr>
              <a:grpSpLocks/>
            </p:cNvGrpSpPr>
            <p:nvPr/>
          </p:nvGrpSpPr>
          <p:grpSpPr bwMode="auto">
            <a:xfrm>
              <a:off x="5356" y="2784"/>
              <a:ext cx="356" cy="1480"/>
              <a:chOff x="5356" y="2784"/>
              <a:chExt cx="356" cy="1480"/>
            </a:xfrm>
          </p:grpSpPr>
          <p:sp>
            <p:nvSpPr>
              <p:cNvPr id="120876" name="Line 87"/>
              <p:cNvSpPr>
                <a:spLocks noChangeShapeType="1"/>
              </p:cNvSpPr>
              <p:nvPr/>
            </p:nvSpPr>
            <p:spPr bwMode="auto">
              <a:xfrm flipH="1">
                <a:off x="5376" y="2784"/>
                <a:ext cx="96" cy="1296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877" name="Line 88"/>
              <p:cNvSpPr>
                <a:spLocks noChangeShapeType="1"/>
              </p:cNvSpPr>
              <p:nvPr/>
            </p:nvSpPr>
            <p:spPr bwMode="auto">
              <a:xfrm>
                <a:off x="5472" y="2800"/>
                <a:ext cx="144" cy="12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878" name="Line 89"/>
              <p:cNvSpPr>
                <a:spLocks noChangeShapeType="1"/>
              </p:cNvSpPr>
              <p:nvPr/>
            </p:nvSpPr>
            <p:spPr bwMode="auto">
              <a:xfrm flipV="1">
                <a:off x="5364" y="4062"/>
                <a:ext cx="252" cy="1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879" name="Text Box 90"/>
              <p:cNvSpPr txBox="1">
                <a:spLocks noChangeArrowheads="1"/>
              </p:cNvSpPr>
              <p:nvPr/>
            </p:nvSpPr>
            <p:spPr bwMode="auto">
              <a:xfrm>
                <a:off x="5356" y="4033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>
                    <a:solidFill>
                      <a:srgbClr val="0000FF"/>
                    </a:solidFill>
                  </a:rPr>
                  <a:t>x</a:t>
                </a:r>
                <a:r>
                  <a:rPr lang="en-US" sz="1800" baseline="-25000" dirty="0">
                    <a:solidFill>
                      <a:srgbClr val="0000FF"/>
                    </a:solidFill>
                  </a:rPr>
                  <a:t>c</a:t>
                </a:r>
              </a:p>
            </p:txBody>
          </p:sp>
          <p:sp>
            <p:nvSpPr>
              <p:cNvPr id="120880" name="Text Box 91"/>
              <p:cNvSpPr txBox="1">
                <a:spLocks noChangeArrowheads="1"/>
              </p:cNvSpPr>
              <p:nvPr/>
            </p:nvSpPr>
            <p:spPr bwMode="auto">
              <a:xfrm>
                <a:off x="5568" y="3408"/>
                <a:ext cx="1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FF0000"/>
                    </a:solidFill>
                  </a:rPr>
                  <a:t>R</a:t>
                </a:r>
              </a:p>
            </p:txBody>
          </p:sp>
        </p:grpSp>
        <p:sp>
          <p:nvSpPr>
            <p:cNvPr id="120874" name="Text Box 92"/>
            <p:cNvSpPr txBox="1">
              <a:spLocks noChangeArrowheads="1"/>
            </p:cNvSpPr>
            <p:nvPr/>
          </p:nvSpPr>
          <p:spPr bwMode="auto">
            <a:xfrm>
              <a:off x="5184" y="3744"/>
              <a:ext cx="1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33CC"/>
                  </a:solidFill>
                </a:rPr>
                <a:t>R</a:t>
              </a:r>
            </a:p>
          </p:txBody>
        </p:sp>
        <p:sp>
          <p:nvSpPr>
            <p:cNvPr id="120875" name="Text Box 93"/>
            <p:cNvSpPr txBox="1">
              <a:spLocks noChangeArrowheads="1"/>
            </p:cNvSpPr>
            <p:nvPr/>
          </p:nvSpPr>
          <p:spPr bwMode="auto">
            <a:xfrm>
              <a:off x="5312" y="3688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chemeClr val="tx1"/>
                  </a:solidFill>
                  <a:latin typeface="Symbol" charset="0"/>
                </a:rPr>
                <a:t>b</a:t>
              </a:r>
            </a:p>
          </p:txBody>
        </p:sp>
      </p:grpSp>
      <p:grpSp>
        <p:nvGrpSpPr>
          <p:cNvPr id="15" name="Group 94"/>
          <p:cNvGrpSpPr>
            <a:grpSpLocks/>
          </p:cNvGrpSpPr>
          <p:nvPr/>
        </p:nvGrpSpPr>
        <p:grpSpPr bwMode="auto">
          <a:xfrm>
            <a:off x="0" y="1066800"/>
            <a:ext cx="2560638" cy="2225675"/>
            <a:chOff x="0" y="672"/>
            <a:chExt cx="1613" cy="1402"/>
          </a:xfrm>
        </p:grpSpPr>
        <p:sp>
          <p:nvSpPr>
            <p:cNvPr id="120867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dirty="0">
                  <a:solidFill>
                    <a:srgbClr val="000000"/>
                  </a:solidFill>
                  <a:cs typeface="SimSun" charset="0"/>
                </a:rPr>
                <a:t>Target</a:t>
              </a:r>
            </a:p>
          </p:txBody>
        </p:sp>
        <p:sp>
          <p:nvSpPr>
            <p:cNvPr id="120868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69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70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zh-CN" sz="1800">
                <a:solidFill>
                  <a:schemeClr val="tx1"/>
                </a:solidFill>
                <a:cs typeface="SimSun" charset="0"/>
              </a:endParaRPr>
            </a:p>
          </p:txBody>
        </p:sp>
        <p:sp>
          <p:nvSpPr>
            <p:cNvPr id="120871" name="Text Box 99"/>
            <p:cNvSpPr txBox="1">
              <a:spLocks noChangeArrowheads="1"/>
            </p:cNvSpPr>
            <p:nvPr/>
          </p:nvSpPr>
          <p:spPr bwMode="auto">
            <a:xfrm>
              <a:off x="96" y="672"/>
              <a:ext cx="139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narrow bunch of protons</a:t>
              </a:r>
            </a:p>
          </p:txBody>
        </p:sp>
        <p:sp>
          <p:nvSpPr>
            <p:cNvPr id="120872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457" y="1950083"/>
            <a:ext cx="279400" cy="431800"/>
          </a:xfrm>
          <a:prstGeom prst="rect">
            <a:avLst/>
          </a:prstGeom>
        </p:spPr>
      </p:pic>
      <p:sp>
        <p:nvSpPr>
          <p:cNvPr id="105" name="Content Placeholder 2"/>
          <p:cNvSpPr txBox="1">
            <a:spLocks/>
          </p:cNvSpPr>
          <p:nvPr/>
        </p:nvSpPr>
        <p:spPr bwMode="auto">
          <a:xfrm>
            <a:off x="50799" y="3348207"/>
            <a:ext cx="4360133" cy="21620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Muon storage </a:t>
            </a:r>
            <a:r>
              <a:rPr lang="en-US" sz="2000" dirty="0" smtClean="0"/>
              <a:t>ring – weak focusing betatron</a:t>
            </a:r>
            <a:endParaRPr lang="en-US" sz="2000" dirty="0"/>
          </a:p>
          <a:p>
            <a:r>
              <a:rPr lang="en-US" sz="2000" dirty="0" smtClean="0"/>
              <a:t>Muon polarization</a:t>
            </a:r>
          </a:p>
          <a:p>
            <a:r>
              <a:rPr lang="en-US" sz="2000" dirty="0" smtClean="0"/>
              <a:t>Injection &amp; kicking</a:t>
            </a:r>
          </a:p>
          <a:p>
            <a:r>
              <a:rPr lang="en-US" sz="2000" dirty="0" smtClean="0"/>
              <a:t>Focus with electric quads</a:t>
            </a:r>
          </a:p>
          <a:p>
            <a:r>
              <a:rPr lang="en-US" sz="2000" dirty="0"/>
              <a:t>24 electron calorimeters  (</a:t>
            </a:r>
            <a:r>
              <a:rPr lang="en-US" sz="2000" dirty="0">
                <a:latin typeface="cmmi10"/>
                <a:cs typeface="cmmi10"/>
              </a:rPr>
              <a:t>E</a:t>
            </a:r>
            <a:r>
              <a:rPr lang="en-US" sz="2000" dirty="0"/>
              <a:t>, </a:t>
            </a:r>
            <a:r>
              <a:rPr lang="en-US" sz="2000" dirty="0">
                <a:latin typeface="cmmi10"/>
                <a:cs typeface="cmmi10"/>
              </a:rPr>
              <a:t>t</a:t>
            </a:r>
            <a:r>
              <a:rPr lang="en-US" sz="2000" dirty="0"/>
              <a:t>)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5613400"/>
            <a:ext cx="2997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0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0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500"/>
                                        <p:tgtEl>
                                          <p:spTgt spid="50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0" grpId="0" animBg="1" autoUpdateAnimBg="0"/>
      <p:bldP spid="500742" grpId="0" animBg="1"/>
      <p:bldP spid="500749" grpId="0" animBg="1"/>
      <p:bldP spid="500750" grpId="0" animBg="1"/>
      <p:bldP spid="500755" grpId="0" animBg="1"/>
      <p:bldP spid="500756" grpId="0" autoUpdateAnimBg="0"/>
      <p:bldP spid="500757" grpId="0" animBg="1"/>
      <p:bldP spid="500758" grpId="0" animBg="1"/>
      <p:bldP spid="500820" grpId="0" autoUpdateAnimBg="0"/>
      <p:bldP spid="500820" grpId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1409209"/>
            <a:ext cx="8343900" cy="5448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E989 arrival-time spectrum  (         ppm)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895600" y="6502345"/>
            <a:ext cx="43434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Time modulo 100 </a:t>
            </a:r>
            <a:r>
              <a:rPr lang="en-US" dirty="0">
                <a:solidFill>
                  <a:schemeClr val="tx1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7759700" y="2438400"/>
            <a:ext cx="1752600" cy="26853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   </a:t>
            </a:r>
            <a:r>
              <a:rPr lang="en-US" b="0" dirty="0"/>
              <a:t>0 – 100 </a:t>
            </a:r>
            <a:r>
              <a:rPr lang="en-US" b="0" dirty="0" err="1">
                <a:latin typeface="Symbol" charset="2"/>
                <a:cs typeface="Symbol" charset="2"/>
              </a:rPr>
              <a:t>m</a:t>
            </a:r>
            <a:r>
              <a:rPr lang="en-US" b="0" dirty="0" err="1"/>
              <a:t>s</a:t>
            </a:r>
            <a:endParaRPr lang="en-US" b="0" dirty="0"/>
          </a:p>
          <a:p>
            <a:pPr>
              <a:defRPr/>
            </a:pPr>
            <a:r>
              <a:rPr lang="en-US" sz="800" b="0" dirty="0"/>
              <a:t>  </a:t>
            </a:r>
          </a:p>
          <a:p>
            <a:pPr>
              <a:defRPr/>
            </a:pPr>
            <a:r>
              <a:rPr lang="en-US" b="0" dirty="0"/>
              <a:t>100 – 200 </a:t>
            </a:r>
            <a:r>
              <a:rPr lang="en-US" b="0" dirty="0" err="1">
                <a:latin typeface="Symbol" charset="2"/>
                <a:cs typeface="Symbol" charset="2"/>
              </a:rPr>
              <a:t>m</a:t>
            </a:r>
            <a:r>
              <a:rPr lang="en-US" b="0" dirty="0" err="1"/>
              <a:t>s</a:t>
            </a:r>
            <a:endParaRPr lang="en-US" b="0" dirty="0"/>
          </a:p>
          <a:p>
            <a:pPr>
              <a:defRPr/>
            </a:pPr>
            <a:r>
              <a:rPr lang="en-US" sz="700" b="0" dirty="0"/>
              <a:t>   </a:t>
            </a:r>
            <a:r>
              <a:rPr lang="en-US" sz="800" b="0" dirty="0"/>
              <a:t>       </a:t>
            </a:r>
          </a:p>
          <a:p>
            <a:pPr>
              <a:defRPr/>
            </a:pPr>
            <a:r>
              <a:rPr lang="en-US" b="0" dirty="0"/>
              <a:t>200 – 300 </a:t>
            </a:r>
            <a:r>
              <a:rPr lang="en-US" b="0" dirty="0" err="1">
                <a:latin typeface="Symbol" charset="2"/>
                <a:cs typeface="Symbol" charset="2"/>
              </a:rPr>
              <a:t>m</a:t>
            </a:r>
            <a:r>
              <a:rPr lang="en-US" b="0" dirty="0" err="1"/>
              <a:t>s</a:t>
            </a:r>
            <a:endParaRPr lang="en-US" b="0" dirty="0"/>
          </a:p>
          <a:p>
            <a:pPr>
              <a:defRPr/>
            </a:pPr>
            <a:r>
              <a:rPr lang="en-US" sz="1000" b="0" dirty="0"/>
              <a:t>  </a:t>
            </a:r>
          </a:p>
          <a:p>
            <a:pPr>
              <a:defRPr/>
            </a:pPr>
            <a:r>
              <a:rPr lang="en-US" b="0" dirty="0"/>
              <a:t>300 – 400 </a:t>
            </a:r>
            <a:r>
              <a:rPr lang="en-US" b="0" dirty="0" err="1">
                <a:latin typeface="Symbol" charset="2"/>
                <a:cs typeface="Symbol" charset="2"/>
              </a:rPr>
              <a:t>m</a:t>
            </a:r>
            <a:r>
              <a:rPr lang="en-US" b="0" dirty="0" err="1"/>
              <a:t>s</a:t>
            </a:r>
            <a:endParaRPr lang="en-US" b="0" dirty="0"/>
          </a:p>
          <a:p>
            <a:pPr>
              <a:defRPr/>
            </a:pPr>
            <a:r>
              <a:rPr lang="en-US" sz="1200" b="0" dirty="0"/>
              <a:t>  </a:t>
            </a:r>
          </a:p>
          <a:p>
            <a:pPr>
              <a:defRPr/>
            </a:pPr>
            <a:r>
              <a:rPr lang="en-US" b="0" dirty="0"/>
              <a:t>400 – 500 </a:t>
            </a:r>
            <a:r>
              <a:rPr lang="en-US" b="0" dirty="0" err="1">
                <a:latin typeface="Symbol" charset="2"/>
                <a:cs typeface="Symbol" charset="2"/>
              </a:rPr>
              <a:t>m</a:t>
            </a:r>
            <a:r>
              <a:rPr lang="en-US" b="0" dirty="0" err="1"/>
              <a:t>s</a:t>
            </a:r>
            <a:endParaRPr lang="en-US" b="0" dirty="0"/>
          </a:p>
          <a:p>
            <a:pPr>
              <a:defRPr/>
            </a:pPr>
            <a:r>
              <a:rPr lang="en-US" sz="1050" b="0" dirty="0"/>
              <a:t>  </a:t>
            </a:r>
          </a:p>
          <a:p>
            <a:pPr>
              <a:defRPr/>
            </a:pPr>
            <a:r>
              <a:rPr lang="en-US" b="0" dirty="0"/>
              <a:t>500 – 600 </a:t>
            </a:r>
            <a:r>
              <a:rPr lang="en-US" b="0" dirty="0" err="1">
                <a:latin typeface="Symbol" charset="2"/>
                <a:cs typeface="Symbol" charset="2"/>
              </a:rPr>
              <a:t>m</a:t>
            </a:r>
            <a:r>
              <a:rPr lang="en-US" b="0" dirty="0" err="1"/>
              <a:t>s</a:t>
            </a:r>
            <a:endParaRPr lang="en-US" b="0" dirty="0"/>
          </a:p>
          <a:p>
            <a:pPr>
              <a:defRPr/>
            </a:pPr>
            <a:r>
              <a:rPr lang="en-US" sz="1200" b="0" dirty="0"/>
              <a:t>  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841500" y="2076930"/>
            <a:ext cx="4559300" cy="25987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240424">
            <a:off x="2784475" y="1577975"/>
            <a:ext cx="454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tx1"/>
                </a:solidFill>
                <a:latin typeface="Symbol" charset="0"/>
                <a:cs typeface="Symbol" charset="0"/>
              </a:rPr>
              <a:t>gt</a:t>
            </a:r>
            <a:endParaRPr lang="en-US" sz="2400" dirty="0">
              <a:solidFill>
                <a:schemeClr val="tx1"/>
              </a:solidFill>
              <a:latin typeface="Symbol" charset="0"/>
              <a:cs typeface="Symbol" charset="0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739159"/>
            <a:ext cx="6591300" cy="533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5433262"/>
            <a:ext cx="4165600" cy="111835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900" y="1689900"/>
            <a:ext cx="2301875" cy="348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700" y="190500"/>
            <a:ext cx="6858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7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2093475"/>
          </a:xfrm>
        </p:spPr>
        <p:txBody>
          <a:bodyPr/>
          <a:lstStyle/>
          <a:p>
            <a:r>
              <a:rPr lang="en-US" sz="2400" dirty="0"/>
              <a:t>New segmented </a:t>
            </a:r>
            <a:r>
              <a:rPr lang="en-US" sz="2400" dirty="0" smtClean="0"/>
              <a:t>6 ✕ 9 </a:t>
            </a:r>
            <a:r>
              <a:rPr lang="en-US" sz="2400" dirty="0" err="1" smtClean="0"/>
              <a:t>PbF</a:t>
            </a:r>
            <a:r>
              <a:rPr lang="en-US" sz="2400" dirty="0" smtClean="0"/>
              <a:t> detectors </a:t>
            </a:r>
          </a:p>
          <a:p>
            <a:pPr lvl="1"/>
            <a:r>
              <a:rPr lang="en-US" sz="2000" dirty="0" smtClean="0"/>
              <a:t>measure </a:t>
            </a:r>
            <a:r>
              <a:rPr lang="en-US" sz="2000" dirty="0" smtClean="0">
                <a:latin typeface="cmmi10"/>
                <a:cs typeface="cmmi10"/>
              </a:rPr>
              <a:t>E</a:t>
            </a:r>
            <a:r>
              <a:rPr lang="en-US" sz="2000" dirty="0" smtClean="0"/>
              <a:t> and </a:t>
            </a:r>
            <a:r>
              <a:rPr lang="en-US" sz="2000" dirty="0" smtClean="0">
                <a:latin typeface="cmmi10"/>
                <a:cs typeface="cmmi10"/>
              </a:rPr>
              <a:t>t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400" dirty="0"/>
              <a:t>New custom 800 MHz waveform </a:t>
            </a:r>
            <a:r>
              <a:rPr lang="en-US" sz="2400" dirty="0" smtClean="0"/>
              <a:t>digitizers</a:t>
            </a:r>
          </a:p>
          <a:p>
            <a:r>
              <a:rPr lang="en-US" sz="2400" dirty="0" smtClean="0"/>
              <a:t>Two stations with straw trackers in front of PbF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  <a:p>
            <a:endParaRPr lang="en-US" sz="2400" baseline="-25000" dirty="0">
              <a:latin typeface="cmmi10"/>
              <a:cs typeface="cmmi1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82100" cy="1828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11500" i="1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w</a:t>
            </a:r>
            <a:r>
              <a:rPr lang="en-US" sz="11500" baseline="-25000" dirty="0" err="1" smtClean="0">
                <a:solidFill>
                  <a:srgbClr val="FFFF00"/>
                </a:solidFill>
                <a:latin typeface="cmmi10"/>
                <a:cs typeface="cmmi10"/>
              </a:rPr>
              <a:t>a</a:t>
            </a:r>
            <a:r>
              <a:rPr lang="en-US" sz="11500" baseline="-25000" dirty="0" smtClean="0">
                <a:solidFill>
                  <a:srgbClr val="FFFF00"/>
                </a:solidFill>
                <a:latin typeface="cmmi10"/>
                <a:cs typeface="cmmi10"/>
              </a:rPr>
              <a:t> </a:t>
            </a:r>
            <a:r>
              <a:rPr lang="en-US" sz="11500" baseline="-250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8800" dirty="0" smtClean="0">
                <a:solidFill>
                  <a:srgbClr val="FFFF00"/>
                </a:solidFill>
                <a:latin typeface="Arial"/>
                <a:cs typeface="Arial"/>
              </a:rPr>
              <a:t>at Fermilab</a:t>
            </a:r>
          </a:p>
          <a:p>
            <a:pPr algn="ctr">
              <a:spcBef>
                <a:spcPct val="0"/>
              </a:spcBef>
              <a:defRPr/>
            </a:pPr>
            <a:endParaRPr lang="en-US" sz="2400" baseline="-25000" dirty="0" smtClean="0">
              <a:solidFill>
                <a:srgbClr val="FFFF00"/>
              </a:solidFill>
              <a:latin typeface="cmmi10"/>
              <a:cs typeface="cmmi10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10000"/>
            <a:ext cx="5156200" cy="1384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5372100"/>
            <a:ext cx="2641600" cy="457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4673600"/>
            <a:ext cx="2070100" cy="4699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076700"/>
            <a:ext cx="2857500" cy="4064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5981700"/>
            <a:ext cx="3835400" cy="482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100" y="3581400"/>
            <a:ext cx="1511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spin </a:t>
            </a:r>
            <a:r>
              <a:rPr lang="en-US" u="sng" dirty="0" smtClean="0"/>
              <a:t>difference</a:t>
            </a:r>
            <a:r>
              <a:rPr lang="en-US" dirty="0" smtClean="0"/>
              <a:t> equation: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3371"/>
            <a:ext cx="8229600" cy="4612791"/>
          </a:xfrm>
        </p:spPr>
        <p:txBody>
          <a:bodyPr/>
          <a:lstStyle/>
          <a:p>
            <a:r>
              <a:rPr lang="en-US" dirty="0" smtClean="0"/>
              <a:t>we must correct for these terms</a:t>
            </a:r>
          </a:p>
          <a:p>
            <a:pPr lvl="1"/>
            <a:r>
              <a:rPr lang="en-US" dirty="0" smtClean="0"/>
              <a:t>Pitch 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Radial Electric field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Pitch ~0.3 ppm in E821</a:t>
            </a:r>
          </a:p>
          <a:p>
            <a:r>
              <a:rPr lang="en-US" dirty="0" smtClean="0"/>
              <a:t>Radial field ~0.5 ppm in E821. </a:t>
            </a:r>
          </a:p>
          <a:p>
            <a:r>
              <a:rPr lang="en-US" dirty="0" smtClean="0"/>
              <a:t>To calculate them we need the muon distribution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550381"/>
            <a:ext cx="8699500" cy="91617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4203700" y="513867"/>
            <a:ext cx="1511300" cy="99950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683500" y="488467"/>
            <a:ext cx="1511300" cy="999504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5950" y="4451350"/>
            <a:ext cx="6261100" cy="2281238"/>
            <a:chOff x="615950" y="4298950"/>
            <a:chExt cx="6261100" cy="22812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450" y="4298950"/>
              <a:ext cx="2596277" cy="10747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50" y="5449888"/>
              <a:ext cx="6261100" cy="1130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02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 Spin and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74"/>
            <a:ext cx="8229600" cy="5838825"/>
          </a:xfrm>
        </p:spPr>
        <p:txBody>
          <a:bodyPr/>
          <a:lstStyle/>
          <a:p>
            <a:r>
              <a:rPr lang="en-US" sz="2400" dirty="0" smtClean="0"/>
              <a:t>Proposed correction to the motional magnetic field: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 smtClean="0"/>
              <a:t>but the value of the motional magnetic field is small </a:t>
            </a:r>
          </a:p>
          <a:p>
            <a:endParaRPr lang="en-US" sz="2400" dirty="0" smtClean="0"/>
          </a:p>
          <a:p>
            <a:r>
              <a:rPr lang="en-US" sz="2400" dirty="0"/>
              <a:t>T</a:t>
            </a:r>
            <a:r>
              <a:rPr lang="en-US" sz="2400" dirty="0" smtClean="0"/>
              <a:t>he the relative contribution is: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This should not be a surprise since their calculated correction was twice the EW contribution.</a:t>
            </a:r>
          </a:p>
          <a:p>
            <a:r>
              <a:rPr lang="en-US" sz="2400" dirty="0" smtClean="0"/>
              <a:t>Lesson to theorists:  Talk with the experimentalists before you publish.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206500"/>
            <a:ext cx="7169150" cy="96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3737489"/>
            <a:ext cx="7607300" cy="86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2648213"/>
            <a:ext cx="7556500" cy="4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1"/>
          <a:stretch/>
        </p:blipFill>
        <p:spPr bwMode="auto">
          <a:xfrm>
            <a:off x="342900" y="1358900"/>
            <a:ext cx="84582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60098"/>
            <a:ext cx="4518598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68812" y="3671630"/>
            <a:ext cx="1209822" cy="2180530"/>
          </a:xfrm>
          <a:custGeom>
            <a:avLst/>
            <a:gdLst>
              <a:gd name="connsiteX0" fmla="*/ 337625 w 1209822"/>
              <a:gd name="connsiteY0" fmla="*/ 2180530 h 2180530"/>
              <a:gd name="connsiteX1" fmla="*/ 182880 w 1209822"/>
              <a:gd name="connsiteY1" fmla="*/ 2138327 h 2180530"/>
              <a:gd name="connsiteX2" fmla="*/ 168813 w 1209822"/>
              <a:gd name="connsiteY2" fmla="*/ 2096124 h 2180530"/>
              <a:gd name="connsiteX3" fmla="*/ 140677 w 1209822"/>
              <a:gd name="connsiteY3" fmla="*/ 2067988 h 2180530"/>
              <a:gd name="connsiteX4" fmla="*/ 112542 w 1209822"/>
              <a:gd name="connsiteY4" fmla="*/ 2025785 h 2180530"/>
              <a:gd name="connsiteX5" fmla="*/ 98474 w 1209822"/>
              <a:gd name="connsiteY5" fmla="*/ 1983582 h 2180530"/>
              <a:gd name="connsiteX6" fmla="*/ 42203 w 1209822"/>
              <a:gd name="connsiteY6" fmla="*/ 1899176 h 2180530"/>
              <a:gd name="connsiteX7" fmla="*/ 14068 w 1209822"/>
              <a:gd name="connsiteY7" fmla="*/ 1800702 h 2180530"/>
              <a:gd name="connsiteX8" fmla="*/ 0 w 1209822"/>
              <a:gd name="connsiteY8" fmla="*/ 1688161 h 2180530"/>
              <a:gd name="connsiteX9" fmla="*/ 14068 w 1209822"/>
              <a:gd name="connsiteY9" fmla="*/ 1266130 h 2180530"/>
              <a:gd name="connsiteX10" fmla="*/ 28136 w 1209822"/>
              <a:gd name="connsiteY10" fmla="*/ 1111385 h 2180530"/>
              <a:gd name="connsiteX11" fmla="*/ 112542 w 1209822"/>
              <a:gd name="connsiteY11" fmla="*/ 914438 h 2180530"/>
              <a:gd name="connsiteX12" fmla="*/ 140677 w 1209822"/>
              <a:gd name="connsiteY12" fmla="*/ 830032 h 2180530"/>
              <a:gd name="connsiteX13" fmla="*/ 154745 w 1209822"/>
              <a:gd name="connsiteY13" fmla="*/ 787828 h 2180530"/>
              <a:gd name="connsiteX14" fmla="*/ 196948 w 1209822"/>
              <a:gd name="connsiteY14" fmla="*/ 745625 h 2180530"/>
              <a:gd name="connsiteX15" fmla="*/ 211016 w 1209822"/>
              <a:gd name="connsiteY15" fmla="*/ 689355 h 2180530"/>
              <a:gd name="connsiteX16" fmla="*/ 267286 w 1209822"/>
              <a:gd name="connsiteY16" fmla="*/ 619016 h 2180530"/>
              <a:gd name="connsiteX17" fmla="*/ 309490 w 1209822"/>
              <a:gd name="connsiteY17" fmla="*/ 548678 h 2180530"/>
              <a:gd name="connsiteX18" fmla="*/ 393896 w 1209822"/>
              <a:gd name="connsiteY18" fmla="*/ 436136 h 2180530"/>
              <a:gd name="connsiteX19" fmla="*/ 436099 w 1209822"/>
              <a:gd name="connsiteY19" fmla="*/ 408001 h 2180530"/>
              <a:gd name="connsiteX20" fmla="*/ 450166 w 1209822"/>
              <a:gd name="connsiteY20" fmla="*/ 365798 h 2180530"/>
              <a:gd name="connsiteX21" fmla="*/ 506437 w 1209822"/>
              <a:gd name="connsiteY21" fmla="*/ 295459 h 2180530"/>
              <a:gd name="connsiteX22" fmla="*/ 548640 w 1209822"/>
              <a:gd name="connsiteY22" fmla="*/ 267324 h 2180530"/>
              <a:gd name="connsiteX23" fmla="*/ 618979 w 1209822"/>
              <a:gd name="connsiteY23" fmla="*/ 211053 h 2180530"/>
              <a:gd name="connsiteX24" fmla="*/ 717453 w 1209822"/>
              <a:gd name="connsiteY24" fmla="*/ 154782 h 2180530"/>
              <a:gd name="connsiteX25" fmla="*/ 773723 w 1209822"/>
              <a:gd name="connsiteY25" fmla="*/ 126647 h 2180530"/>
              <a:gd name="connsiteX26" fmla="*/ 815926 w 1209822"/>
              <a:gd name="connsiteY26" fmla="*/ 98512 h 2180530"/>
              <a:gd name="connsiteX27" fmla="*/ 886265 w 1209822"/>
              <a:gd name="connsiteY27" fmla="*/ 84444 h 2180530"/>
              <a:gd name="connsiteX28" fmla="*/ 998806 w 1209822"/>
              <a:gd name="connsiteY28" fmla="*/ 42241 h 2180530"/>
              <a:gd name="connsiteX29" fmla="*/ 1041010 w 1209822"/>
              <a:gd name="connsiteY29" fmla="*/ 28173 h 2180530"/>
              <a:gd name="connsiteX30" fmla="*/ 1153551 w 1209822"/>
              <a:gd name="connsiteY30" fmla="*/ 14105 h 2180530"/>
              <a:gd name="connsiteX31" fmla="*/ 1209822 w 1209822"/>
              <a:gd name="connsiteY31" fmla="*/ 38 h 21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9822" h="2180530">
                <a:moveTo>
                  <a:pt x="337625" y="2180530"/>
                </a:moveTo>
                <a:cubicBezTo>
                  <a:pt x="297647" y="2174819"/>
                  <a:pt x="218682" y="2174129"/>
                  <a:pt x="182880" y="2138327"/>
                </a:cubicBezTo>
                <a:cubicBezTo>
                  <a:pt x="172395" y="2127842"/>
                  <a:pt x="176442" y="2108839"/>
                  <a:pt x="168813" y="2096124"/>
                </a:cubicBezTo>
                <a:cubicBezTo>
                  <a:pt x="161989" y="2084751"/>
                  <a:pt x="148963" y="2078345"/>
                  <a:pt x="140677" y="2067988"/>
                </a:cubicBezTo>
                <a:cubicBezTo>
                  <a:pt x="130115" y="2054786"/>
                  <a:pt x="120103" y="2040907"/>
                  <a:pt x="112542" y="2025785"/>
                </a:cubicBezTo>
                <a:cubicBezTo>
                  <a:pt x="105910" y="2012522"/>
                  <a:pt x="105675" y="1996545"/>
                  <a:pt x="98474" y="1983582"/>
                </a:cubicBezTo>
                <a:cubicBezTo>
                  <a:pt x="82052" y="1954023"/>
                  <a:pt x="42203" y="1899176"/>
                  <a:pt x="42203" y="1899176"/>
                </a:cubicBezTo>
                <a:cubicBezTo>
                  <a:pt x="31055" y="1865729"/>
                  <a:pt x="19955" y="1836026"/>
                  <a:pt x="14068" y="1800702"/>
                </a:cubicBezTo>
                <a:cubicBezTo>
                  <a:pt x="7853" y="1763411"/>
                  <a:pt x="4689" y="1725675"/>
                  <a:pt x="0" y="1688161"/>
                </a:cubicBezTo>
                <a:cubicBezTo>
                  <a:pt x="4689" y="1547484"/>
                  <a:pt x="7210" y="1406718"/>
                  <a:pt x="14068" y="1266130"/>
                </a:cubicBezTo>
                <a:cubicBezTo>
                  <a:pt x="16592" y="1214397"/>
                  <a:pt x="19135" y="1162391"/>
                  <a:pt x="28136" y="1111385"/>
                </a:cubicBezTo>
                <a:cubicBezTo>
                  <a:pt x="46575" y="1006896"/>
                  <a:pt x="75476" y="1025636"/>
                  <a:pt x="112542" y="914438"/>
                </a:cubicBezTo>
                <a:lnTo>
                  <a:pt x="140677" y="830032"/>
                </a:lnTo>
                <a:cubicBezTo>
                  <a:pt x="145366" y="815964"/>
                  <a:pt x="144259" y="798314"/>
                  <a:pt x="154745" y="787828"/>
                </a:cubicBezTo>
                <a:lnTo>
                  <a:pt x="196948" y="745625"/>
                </a:lnTo>
                <a:cubicBezTo>
                  <a:pt x="201637" y="726868"/>
                  <a:pt x="203400" y="707126"/>
                  <a:pt x="211016" y="689355"/>
                </a:cubicBezTo>
                <a:cubicBezTo>
                  <a:pt x="224326" y="658300"/>
                  <a:pt x="244598" y="641705"/>
                  <a:pt x="267286" y="619016"/>
                </a:cubicBezTo>
                <a:cubicBezTo>
                  <a:pt x="294185" y="538319"/>
                  <a:pt x="263143" y="610474"/>
                  <a:pt x="309490" y="548678"/>
                </a:cubicBezTo>
                <a:cubicBezTo>
                  <a:pt x="343244" y="503673"/>
                  <a:pt x="353567" y="468399"/>
                  <a:pt x="393896" y="436136"/>
                </a:cubicBezTo>
                <a:cubicBezTo>
                  <a:pt x="407098" y="425574"/>
                  <a:pt x="422031" y="417379"/>
                  <a:pt x="436099" y="408001"/>
                </a:cubicBezTo>
                <a:cubicBezTo>
                  <a:pt x="440788" y="393933"/>
                  <a:pt x="443534" y="379061"/>
                  <a:pt x="450166" y="365798"/>
                </a:cubicBezTo>
                <a:cubicBezTo>
                  <a:pt x="462350" y="341429"/>
                  <a:pt x="484632" y="312903"/>
                  <a:pt x="506437" y="295459"/>
                </a:cubicBezTo>
                <a:cubicBezTo>
                  <a:pt x="519639" y="284897"/>
                  <a:pt x="534572" y="276702"/>
                  <a:pt x="548640" y="267324"/>
                </a:cubicBezTo>
                <a:cubicBezTo>
                  <a:pt x="611565" y="172938"/>
                  <a:pt x="537438" y="265414"/>
                  <a:pt x="618979" y="211053"/>
                </a:cubicBezTo>
                <a:cubicBezTo>
                  <a:pt x="772034" y="109016"/>
                  <a:pt x="547438" y="218538"/>
                  <a:pt x="717453" y="154782"/>
                </a:cubicBezTo>
                <a:cubicBezTo>
                  <a:pt x="737088" y="147419"/>
                  <a:pt x="755515" y="137051"/>
                  <a:pt x="773723" y="126647"/>
                </a:cubicBezTo>
                <a:cubicBezTo>
                  <a:pt x="788403" y="118259"/>
                  <a:pt x="800095" y="104448"/>
                  <a:pt x="815926" y="98512"/>
                </a:cubicBezTo>
                <a:cubicBezTo>
                  <a:pt x="838314" y="90116"/>
                  <a:pt x="862819" y="89133"/>
                  <a:pt x="886265" y="84444"/>
                </a:cubicBezTo>
                <a:cubicBezTo>
                  <a:pt x="973680" y="40736"/>
                  <a:pt x="909421" y="67779"/>
                  <a:pt x="998806" y="42241"/>
                </a:cubicBezTo>
                <a:cubicBezTo>
                  <a:pt x="1013064" y="38167"/>
                  <a:pt x="1026420" y="30826"/>
                  <a:pt x="1041010" y="28173"/>
                </a:cubicBezTo>
                <a:cubicBezTo>
                  <a:pt x="1078206" y="21410"/>
                  <a:pt x="1116037" y="18794"/>
                  <a:pt x="1153551" y="14105"/>
                </a:cubicBezTo>
                <a:cubicBezTo>
                  <a:pt x="1200203" y="-1445"/>
                  <a:pt x="1180925" y="38"/>
                  <a:pt x="1209822" y="3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lg" len="lg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378803"/>
            <a:ext cx="457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SiPM boards optimized to produce PMT-like pulses to exploit short pulse duration of Cherenkov crystals  (relevant: pileup)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95006" y="-3073400"/>
            <a:ext cx="39809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28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8812" y="153988"/>
            <a:ext cx="8517988" cy="646112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 Bold"/>
                <a:ea typeface="ＭＳ Ｐゴシック" charset="0"/>
                <a:cs typeface="Arial Bold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9pPr>
          </a:lstStyle>
          <a:p>
            <a:r>
              <a:rPr lang="en-US" dirty="0" smtClean="0"/>
              <a:t>Segmented PbF</a:t>
            </a:r>
            <a:r>
              <a:rPr lang="en-US" baseline="-25000" dirty="0" smtClean="0"/>
              <a:t>2</a:t>
            </a:r>
            <a:r>
              <a:rPr lang="en-US" dirty="0" smtClean="0"/>
              <a:t> Calorimeter with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677786"/>
            <a:ext cx="2044700" cy="65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5900" y="71120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NIM A783</a:t>
            </a:r>
            <a:r>
              <a:rPr lang="en-US" dirty="0"/>
              <a:t>(2015)12–21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BADA50-209F-AB4B-9690-230E65FCCC9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Laser-based calibration system</a:t>
            </a:r>
            <a:endParaRPr lang="en-US" sz="16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799" y="685800"/>
            <a:ext cx="5810415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909119"/>
            <a:ext cx="1680320" cy="148510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38" y="4572000"/>
            <a:ext cx="4984734" cy="184209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33320" y="2376099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Front Panel Prisms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5562600" y="909119"/>
            <a:ext cx="1143000" cy="107208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715000" y="1990254"/>
            <a:ext cx="1013988" cy="40397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5083920" y="4236353"/>
            <a:ext cx="3810000" cy="2260666"/>
            <a:chOff x="5083920" y="4236353"/>
            <a:chExt cx="3810000" cy="2260666"/>
          </a:xfrm>
        </p:grpSpPr>
        <p:pic>
          <p:nvPicPr>
            <p:cNvPr id="1822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920" y="4475780"/>
              <a:ext cx="3810000" cy="2021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115214" y="4236353"/>
              <a:ext cx="22445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-4</a:t>
              </a:r>
              <a:r>
                <a:rPr lang="en-US" sz="1600" dirty="0" smtClean="0">
                  <a:solidFill>
                    <a:srgbClr val="FF0000"/>
                  </a:solidFill>
                </a:rPr>
                <a:t> / h demonstrated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29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0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B. Lee Roberts - HLbL Workshp 12 March 2018</a:t>
            </a:r>
            <a:endParaRPr lang="en-US" altLang="x-none" sz="1400" b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1A8E6DC0-4B8A-FF43-AC17-24CFAA71F580}" type="slidenum">
              <a:rPr lang="en-US" altLang="x-none" sz="1200" b="0"/>
              <a:pPr eaLnBrk="1" hangingPunct="1"/>
              <a:t>3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8581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  <a:solidFill>
            <a:srgbClr val="0000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5400" smtClean="0">
                <a:solidFill>
                  <a:srgbClr val="FFFF00"/>
                </a:solidFill>
              </a:rPr>
              <a:t>Magnetic Dipole Moments</a:t>
            </a:r>
          </a:p>
        </p:txBody>
      </p:sp>
      <p:pic>
        <p:nvPicPr>
          <p:cNvPr id="858125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4876800"/>
            <a:ext cx="47466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58118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528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58119" name="Picture 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3276600"/>
            <a:ext cx="5511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58120" name="Picture 8" descr="larmour_ls_pptv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310832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8121" name="Text Box 9"/>
          <p:cNvSpPr txBox="1">
            <a:spLocks noChangeArrowheads="1"/>
          </p:cNvSpPr>
          <p:nvPr/>
        </p:nvSpPr>
        <p:spPr bwMode="auto">
          <a:xfrm>
            <a:off x="76200" y="1676400"/>
            <a:ext cx="586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ea typeface="ＭＳ Ｐゴシック" charset="0"/>
              </a:rPr>
              <a:t>Dipole in a </a:t>
            </a:r>
            <a:r>
              <a:rPr lang="en-US" sz="3200">
                <a:latin typeface="cmmi8" charset="0"/>
                <a:ea typeface="ＭＳ Ｐゴシック" charset="0"/>
              </a:rPr>
              <a:t>B</a:t>
            </a:r>
            <a:r>
              <a:rPr lang="en-US" sz="3200">
                <a:ea typeface="ＭＳ Ｐゴシック" charset="0"/>
              </a:rPr>
              <a:t> field:</a:t>
            </a:r>
          </a:p>
        </p:txBody>
      </p:sp>
      <p:sp>
        <p:nvSpPr>
          <p:cNvPr id="858122" name="Text Box 10"/>
          <p:cNvSpPr txBox="1">
            <a:spLocks noChangeArrowheads="1"/>
          </p:cNvSpPr>
          <p:nvPr/>
        </p:nvSpPr>
        <p:spPr bwMode="auto">
          <a:xfrm>
            <a:off x="152400" y="4144963"/>
            <a:ext cx="5638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latin typeface="Symbol" charset="0"/>
                <a:ea typeface="ＭＳ Ｐゴシック" charset="0"/>
              </a:rPr>
              <a:t>m</a:t>
            </a:r>
            <a:r>
              <a:rPr lang="en-US" sz="3200" i="1" baseline="-25000" dirty="0">
                <a:latin typeface="cmmi8" charset="0"/>
                <a:ea typeface="ＭＳ Ｐゴシック" charset="0"/>
              </a:rPr>
              <a:t>s</a:t>
            </a:r>
            <a:r>
              <a:rPr lang="en-US" sz="3200" dirty="0">
                <a:ea typeface="ＭＳ Ｐゴシック" charset="0"/>
              </a:rPr>
              <a:t>  for a particle with spin:</a:t>
            </a:r>
          </a:p>
        </p:txBody>
      </p:sp>
      <p:sp>
        <p:nvSpPr>
          <p:cNvPr id="858123" name="Text Box 11"/>
          <p:cNvSpPr txBox="1">
            <a:spLocks noChangeArrowheads="1"/>
          </p:cNvSpPr>
          <p:nvPr/>
        </p:nvSpPr>
        <p:spPr bwMode="auto">
          <a:xfrm>
            <a:off x="152400" y="589756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ea typeface="ＭＳ Ｐゴシック" charset="0"/>
              </a:rPr>
              <a:t>Larmor</a:t>
            </a:r>
            <a:r>
              <a:rPr lang="en-US" sz="3200" i="1">
                <a:ea typeface="ＭＳ Ｐゴシック" charset="0"/>
              </a:rPr>
              <a:t> </a:t>
            </a:r>
            <a:r>
              <a:rPr lang="en-US" sz="3200">
                <a:ea typeface="ＭＳ Ｐゴシック" charset="0"/>
              </a:rPr>
              <a:t> precession</a:t>
            </a:r>
          </a:p>
        </p:txBody>
      </p:sp>
    </p:spTree>
    <p:extLst>
      <p:ext uri="{BB962C8B-B14F-4D97-AF65-F5344CB8AC3E}">
        <p14:creationId xmlns:p14="http://schemas.microsoft.com/office/powerpoint/2010/main" val="67984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122" grpId="0"/>
      <p:bldP spid="8581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425450"/>
          </a:xfrm>
        </p:spPr>
        <p:txBody>
          <a:bodyPr/>
          <a:lstStyle/>
          <a:p>
            <a:r>
              <a:rPr lang="en-US" dirty="0" smtClean="0"/>
              <a:t>Tracker and </a:t>
            </a:r>
            <a:r>
              <a:rPr lang="en-US" dirty="0" err="1" smtClean="0"/>
              <a:t>caolrimeter</a:t>
            </a:r>
            <a:r>
              <a:rPr lang="en-US" dirty="0" smtClean="0"/>
              <a:t>: June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57499" y="596107"/>
            <a:ext cx="3835400" cy="28765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70401" y="787400"/>
            <a:ext cx="1447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/>
                <a:cs typeface="Arial"/>
              </a:rPr>
              <a:t>Calorimeter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092700" y="1092200"/>
            <a:ext cx="88900" cy="5080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085748" y="3571081"/>
            <a:ext cx="5153252" cy="3223419"/>
            <a:chOff x="4447949" y="787400"/>
            <a:chExt cx="4396846" cy="2362200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57D203A-4268-A54E-94F4-D2F3BA024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7949" y="787400"/>
              <a:ext cx="4396846" cy="23622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65801" y="812800"/>
              <a:ext cx="14478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8 Trackers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19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acuum-detecto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11343" cy="23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02947"/>
            <a:ext cx="7886700" cy="1325563"/>
          </a:xfrm>
          <a:ln>
            <a:noFill/>
          </a:ln>
        </p:spPr>
        <p:txBody>
          <a:bodyPr/>
          <a:lstStyle/>
          <a:p>
            <a:r>
              <a:rPr lang="en-US" dirty="0"/>
              <a:t>Tracker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562600"/>
          </a:xfrm>
          <a:ln>
            <a:noFill/>
          </a:ln>
        </p:spPr>
        <p:txBody>
          <a:bodyPr/>
          <a:lstStyle/>
          <a:p>
            <a:r>
              <a:rPr lang="en-US" sz="2400" dirty="0"/>
              <a:t>Each tracker has 8 modules that sit in front of calorimeter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4343400" y="2604870"/>
            <a:ext cx="3200400" cy="276927"/>
          </a:xfrm>
          <a:prstGeom prst="line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10"/>
          <p:cNvGrpSpPr/>
          <p:nvPr/>
        </p:nvGrpSpPr>
        <p:grpSpPr>
          <a:xfrm>
            <a:off x="86769" y="3556000"/>
            <a:ext cx="4713831" cy="2616200"/>
            <a:chOff x="86769" y="3556000"/>
            <a:chExt cx="4713831" cy="2616200"/>
          </a:xfrm>
        </p:grpSpPr>
        <p:pic>
          <p:nvPicPr>
            <p:cNvPr id="15" name="Picture 14" descr="Modu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69" y="4100520"/>
              <a:ext cx="4561431" cy="2071680"/>
            </a:xfrm>
            <a:prstGeom prst="rect">
              <a:avLst/>
            </a:prstGeom>
            <a:scene3d>
              <a:camera prst="orthographicFront">
                <a:rot lat="0" lon="0" rev="21378000"/>
              </a:camera>
              <a:lightRig rig="threePt" dir="t"/>
            </a:scene3d>
          </p:spPr>
        </p:pic>
        <p:sp>
          <p:nvSpPr>
            <p:cNvPr id="8" name="Rectangle 7"/>
            <p:cNvSpPr/>
            <p:nvPr/>
          </p:nvSpPr>
          <p:spPr>
            <a:xfrm>
              <a:off x="228600" y="355600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400" b="0" dirty="0">
                  <a:solidFill>
                    <a:srgbClr val="000000"/>
                  </a:solidFill>
                </a:rPr>
                <a:t>Each module has 128 straws in four layers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" y="1295400"/>
            <a:ext cx="2194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Top down view of ring section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53200"/>
            <a:ext cx="9144000" cy="247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B. Lee Roberts - HLbL Workshp 12 March 2018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044507" y="3581400"/>
            <a:ext cx="4023293" cy="2819400"/>
            <a:chOff x="5044507" y="3581400"/>
            <a:chExt cx="4023293" cy="2819400"/>
          </a:xfrm>
        </p:grpSpPr>
        <p:grpSp>
          <p:nvGrpSpPr>
            <p:cNvPr id="12" name="Group 11"/>
            <p:cNvGrpSpPr/>
            <p:nvPr/>
          </p:nvGrpSpPr>
          <p:grpSpPr>
            <a:xfrm>
              <a:off x="5044507" y="3581400"/>
              <a:ext cx="4023293" cy="2819400"/>
              <a:chOff x="5044507" y="3581400"/>
              <a:chExt cx="4023293" cy="28194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174528" y="3581400"/>
                <a:ext cx="38932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b="0" dirty="0">
                    <a:solidFill>
                      <a:srgbClr val="000000"/>
                    </a:solidFill>
                    <a:latin typeface="Arial"/>
                    <a:cs typeface="Arial"/>
                  </a:rPr>
                  <a:t>Muon’s-eye view inside vacuum chamber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44507" y="3885784"/>
                <a:ext cx="4023293" cy="2515016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855799" y="4723318"/>
                <a:ext cx="1078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0" dirty="0">
                    <a:solidFill>
                      <a:schemeClr val="bg1"/>
                    </a:solidFill>
                  </a:rPr>
                  <a:t>Storage Region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019800" y="4619557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 bwMode="auto">
            <a:xfrm>
              <a:off x="6032500" y="4648199"/>
              <a:ext cx="706120" cy="674285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47851" y="4743885"/>
            <a:ext cx="488080" cy="488080"/>
            <a:chOff x="5432106" y="5562600"/>
            <a:chExt cx="488080" cy="488080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5459493" y="5562600"/>
              <a:ext cx="433307" cy="488080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5459492" y="5548935"/>
              <a:ext cx="433307" cy="488080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906599" y="5549900"/>
            <a:ext cx="107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8849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1AA28A7-5BC3-0B49-AB6A-1F2DDC1B2A50}"/>
              </a:ext>
            </a:extLst>
          </p:cNvPr>
          <p:cNvGrpSpPr/>
          <p:nvPr/>
        </p:nvGrpSpPr>
        <p:grpSpPr>
          <a:xfrm>
            <a:off x="390525" y="551925"/>
            <a:ext cx="3961430" cy="3137240"/>
            <a:chOff x="390525" y="551925"/>
            <a:chExt cx="3961430" cy="31372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B13969A-9AF0-BA4D-AD7C-3CD536A7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525" y="551925"/>
              <a:ext cx="3961430" cy="313724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BE2C729-8AEE-8C4F-927A-1DDAC5144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7880" y="883170"/>
              <a:ext cx="654909" cy="69458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7431"/>
            <a:ext cx="7886700" cy="1325563"/>
          </a:xfrm>
        </p:spPr>
        <p:txBody>
          <a:bodyPr/>
          <a:lstStyle/>
          <a:p>
            <a:r>
              <a:rPr lang="en-US" dirty="0"/>
              <a:t>Tracker: Momentum &amp;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0" y="780294"/>
            <a:ext cx="4876800" cy="2648706"/>
          </a:xfrm>
        </p:spPr>
        <p:txBody>
          <a:bodyPr>
            <a:normAutofit fontScale="92500" lnSpcReduction="10000"/>
          </a:bodyPr>
          <a:lstStyle/>
          <a:p>
            <a:pPr marL="234950" indent="-234950"/>
            <a:r>
              <a:rPr lang="en-US" dirty="0"/>
              <a:t>See e</a:t>
            </a:r>
            <a:r>
              <a:rPr lang="en-US" baseline="30000" dirty="0"/>
              <a:t>+ </a:t>
            </a:r>
            <a:r>
              <a:rPr lang="en-US" dirty="0"/>
              <a:t>spectrum from </a:t>
            </a:r>
            <a:r>
              <a:rPr lang="en-US" dirty="0" err="1"/>
              <a:t>μ</a:t>
            </a:r>
            <a:r>
              <a:rPr lang="en-US" baseline="30000" dirty="0"/>
              <a:t>+</a:t>
            </a:r>
            <a:r>
              <a:rPr lang="en-US" dirty="0"/>
              <a:t> decay</a:t>
            </a:r>
          </a:p>
          <a:p>
            <a:pPr marL="234950" indent="-234950"/>
            <a:endParaRPr lang="en-US" sz="1000" baseline="30000" dirty="0"/>
          </a:p>
          <a:p>
            <a:pPr marL="234950" indent="-234950"/>
            <a:r>
              <a:rPr lang="en-US" dirty="0"/>
              <a:t>After a momentum cut, g-2 oscillation appears</a:t>
            </a:r>
          </a:p>
          <a:p>
            <a:pPr marL="234950" indent="-234950"/>
            <a:endParaRPr lang="en-US" sz="1000" dirty="0"/>
          </a:p>
          <a:p>
            <a:pPr marL="234950" indent="-234950"/>
            <a:r>
              <a:rPr lang="en-US" dirty="0"/>
              <a:t>Can also see beam motion frequency in FFT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55652" y="3792781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 &gt; 1.8 GeV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87223" y="1490246"/>
            <a:ext cx="2401549" cy="1395890"/>
            <a:chOff x="1387223" y="1490246"/>
            <a:chExt cx="2401549" cy="1395890"/>
          </a:xfrm>
        </p:grpSpPr>
        <p:sp>
          <p:nvSpPr>
            <p:cNvPr id="17" name="TextBox 16"/>
            <p:cNvSpPr txBox="1"/>
            <p:nvPr/>
          </p:nvSpPr>
          <p:spPr>
            <a:xfrm>
              <a:off x="2855568" y="1490246"/>
              <a:ext cx="9332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“Lost” </a:t>
              </a:r>
              <a:r>
                <a:rPr lang="en-US" sz="1600" dirty="0" err="1">
                  <a:solidFill>
                    <a:srgbClr val="000000"/>
                  </a:solidFill>
                </a:rPr>
                <a:t>μ</a:t>
              </a:r>
              <a:r>
                <a:rPr lang="en-US" sz="1600" baseline="30000" dirty="0">
                  <a:solidFill>
                    <a:srgbClr val="000000"/>
                  </a:solidFill>
                </a:rPr>
                <a:t>+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387223" y="1828800"/>
              <a:ext cx="2060386" cy="1057336"/>
              <a:chOff x="1387223" y="1828800"/>
              <a:chExt cx="2060386" cy="1057336"/>
            </a:xfrm>
          </p:grpSpPr>
          <p:cxnSp>
            <p:nvCxnSpPr>
              <p:cNvPr id="19" name="Straight Connector 18"/>
              <p:cNvCxnSpPr>
                <a:cxnSpLocks/>
              </p:cNvCxnSpPr>
              <p:nvPr/>
            </p:nvCxnSpPr>
            <p:spPr>
              <a:xfrm flipH="1">
                <a:off x="3213849" y="1828800"/>
                <a:ext cx="233760" cy="27584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1387223" y="2547582"/>
                <a:ext cx="1739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e</a:t>
                </a:r>
                <a:r>
                  <a:rPr lang="en-US" sz="1600" baseline="30000" dirty="0">
                    <a:solidFill>
                      <a:srgbClr val="000000"/>
                    </a:solidFill>
                  </a:rPr>
                  <a:t>+</a:t>
                </a:r>
                <a:r>
                  <a:rPr lang="en-US" sz="1600" dirty="0">
                    <a:solidFill>
                      <a:srgbClr val="000000"/>
                    </a:solidFill>
                  </a:rPr>
                  <a:t> from </a:t>
                </a:r>
                <a:r>
                  <a:rPr lang="en-US" sz="1600" dirty="0" err="1">
                    <a:solidFill>
                      <a:srgbClr val="000000"/>
                    </a:solidFill>
                  </a:rPr>
                  <a:t>μ</a:t>
                </a:r>
                <a:r>
                  <a:rPr lang="en-US" sz="1600" baseline="30000" dirty="0">
                    <a:solidFill>
                      <a:srgbClr val="000000"/>
                    </a:solidFill>
                  </a:rPr>
                  <a:t>+</a:t>
                </a:r>
                <a:r>
                  <a:rPr lang="en-US" sz="1600" dirty="0">
                    <a:solidFill>
                      <a:srgbClr val="000000"/>
                    </a:solidFill>
                  </a:rPr>
                  <a:t> decay </a:t>
                </a:r>
              </a:p>
            </p:txBody>
          </p:sp>
          <p:cxnSp>
            <p:nvCxnSpPr>
              <p:cNvPr id="24" name="Straight Connector 23"/>
              <p:cNvCxnSpPr>
                <a:cxnSpLocks/>
                <a:stCxn id="22" idx="0"/>
              </p:cNvCxnSpPr>
              <p:nvPr/>
            </p:nvCxnSpPr>
            <p:spPr>
              <a:xfrm flipH="1" flipV="1">
                <a:off x="2113005" y="2293331"/>
                <a:ext cx="143856" cy="25425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5105707" y="3414678"/>
            <a:ext cx="4049522" cy="3207004"/>
            <a:chOff x="5105707" y="3414678"/>
            <a:chExt cx="4049522" cy="320700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B134D07A-7EBE-D54F-9B4B-E6B74BC9A548}"/>
                </a:ext>
              </a:extLst>
            </p:cNvPr>
            <p:cNvGrpSpPr/>
            <p:nvPr/>
          </p:nvGrpSpPr>
          <p:grpSpPr>
            <a:xfrm>
              <a:off x="5105707" y="3414678"/>
              <a:ext cx="4049522" cy="3207004"/>
              <a:chOff x="5105707" y="3414678"/>
              <a:chExt cx="4049522" cy="320700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1414EFF-8575-3240-ABFD-5D56AAE3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5707" y="3414678"/>
                <a:ext cx="4049522" cy="320700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B618495A-EA9C-FB47-A596-EB36E11AD9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01843" y="3809950"/>
                <a:ext cx="654909" cy="69458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511040" y="5488012"/>
              <a:ext cx="15773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Beam Oscillation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88196" y="4002335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g-2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A0878C6D-B7D1-0142-A42A-44808333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6553" y="5826566"/>
              <a:ext cx="162847" cy="224461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5CA9111-24C4-5D4D-AF68-837A2C6775D6}"/>
              </a:ext>
            </a:extLst>
          </p:cNvPr>
          <p:cNvGrpSpPr/>
          <p:nvPr/>
        </p:nvGrpSpPr>
        <p:grpSpPr>
          <a:xfrm>
            <a:off x="390525" y="3787590"/>
            <a:ext cx="4038600" cy="2935692"/>
            <a:chOff x="390525" y="3685990"/>
            <a:chExt cx="4038600" cy="29356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9FB188F7-CF19-924A-A9DE-81F8EF31E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213"/>
            <a:stretch/>
          </p:blipFill>
          <p:spPr>
            <a:xfrm>
              <a:off x="390525" y="3685990"/>
              <a:ext cx="4038600" cy="293569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0F4E86A9-0C41-F34D-93B5-095756BE9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1967" y="3783986"/>
              <a:ext cx="654909" cy="69458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281615" y="4529250"/>
            <a:ext cx="762000" cy="917079"/>
            <a:chOff x="4343400" y="4529248"/>
            <a:chExt cx="762000" cy="917079"/>
          </a:xfrm>
        </p:grpSpPr>
        <p:sp>
          <p:nvSpPr>
            <p:cNvPr id="9" name="Right Arrow 8"/>
            <p:cNvSpPr/>
            <p:nvPr/>
          </p:nvSpPr>
          <p:spPr>
            <a:xfrm>
              <a:off x="4368421" y="4529248"/>
              <a:ext cx="736979" cy="917079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43400" y="4812268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4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2"/>
            <a:ext cx="8458200" cy="5183549"/>
          </a:xfrm>
        </p:spPr>
        <p:txBody>
          <a:bodyPr>
            <a:normAutofit/>
          </a:bodyPr>
          <a:lstStyle/>
          <a:p>
            <a:r>
              <a:rPr lang="en-US" dirty="0"/>
              <a:t>Extrapolate tracks back to point of tangency to get beam distribution: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AA65DE-D31C-6544-B239-1D5A6363D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09" y="2117561"/>
            <a:ext cx="4314444" cy="341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66217"/>
            <a:ext cx="7886700" cy="1325563"/>
          </a:xfrm>
        </p:spPr>
        <p:txBody>
          <a:bodyPr/>
          <a:lstStyle/>
          <a:p>
            <a:r>
              <a:rPr lang="en-US" dirty="0"/>
              <a:t>Tracker: Beam Distribution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2671" y="3598612"/>
            <a:ext cx="253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2/3 trackers installed &amp; operational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307" y="2453503"/>
            <a:ext cx="13716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3B902F"/>
                </a:solidFill>
              </a:rPr>
              <a:t>r</a:t>
            </a:r>
            <a:r>
              <a:rPr lang="en-US" sz="1200" baseline="-25000" dirty="0" err="1">
                <a:solidFill>
                  <a:srgbClr val="3B902F"/>
                </a:solidFill>
              </a:rPr>
              <a:t>magic</a:t>
            </a:r>
            <a:r>
              <a:rPr lang="en-US" sz="1200" dirty="0">
                <a:solidFill>
                  <a:srgbClr val="3B902F"/>
                </a:solidFill>
              </a:rPr>
              <a:t> </a:t>
            </a:r>
            <a:r>
              <a:rPr lang="mr-IN" sz="1200" dirty="0">
                <a:solidFill>
                  <a:srgbClr val="3B902F"/>
                </a:solidFill>
              </a:rPr>
              <a:t>–</a:t>
            </a:r>
            <a:r>
              <a:rPr lang="en-US" sz="1200" dirty="0">
                <a:solidFill>
                  <a:srgbClr val="3B902F"/>
                </a:solidFill>
              </a:rPr>
              <a:t> 5 cm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1020307" y="3797300"/>
            <a:ext cx="465384" cy="134261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010907" y="4204785"/>
            <a:ext cx="304800" cy="659315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2117076"/>
            <a:ext cx="13984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Decay Vertices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4158C3B-D3E2-9F4A-8BE7-D84A358AD2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626" y="2128934"/>
            <a:ext cx="654909" cy="694586"/>
          </a:xfrm>
          <a:prstGeom prst="rect">
            <a:avLst/>
          </a:pr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xmlns="" id="{07817F95-04B7-714D-9AAE-269A7CEDE206}"/>
              </a:ext>
            </a:extLst>
          </p:cNvPr>
          <p:cNvSpPr/>
          <p:nvPr/>
        </p:nvSpPr>
        <p:spPr>
          <a:xfrm rot="10800000">
            <a:off x="847749" y="2608265"/>
            <a:ext cx="3190078" cy="2473422"/>
          </a:xfrm>
          <a:prstGeom prst="arc">
            <a:avLst>
              <a:gd name="adj1" fmla="val 493620"/>
              <a:gd name="adj2" fmla="val 13367204"/>
            </a:avLst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842170" y="1905353"/>
            <a:ext cx="4301829" cy="3413116"/>
            <a:chOff x="4842170" y="1905353"/>
            <a:chExt cx="4301829" cy="34131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C06EF36-C337-D448-9094-0417A64D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2170" y="1911651"/>
              <a:ext cx="4301829" cy="340681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721921" y="2077485"/>
              <a:ext cx="22669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Radial &amp; Vertical Position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F1C9A2E-2352-F44E-B1E4-CF82AC6C0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6777" y="1905353"/>
              <a:ext cx="654909" cy="694586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Where could </a:t>
            </a:r>
            <a:r>
              <a:rPr lang="en-US" dirty="0" smtClean="0">
                <a:latin typeface="cmmi10"/>
                <a:cs typeface="cmmi10"/>
              </a:rPr>
              <a:t>a </a:t>
            </a:r>
            <a:r>
              <a:rPr lang="en-US" i="1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be at the end of </a:t>
            </a:r>
            <a:r>
              <a:rPr lang="en-US" dirty="0" smtClean="0">
                <a:latin typeface="Arial" charset="0"/>
              </a:rPr>
              <a:t>E989?</a:t>
            </a:r>
            <a:endParaRPr lang="en-US" dirty="0">
              <a:latin typeface="Arial" charset="0"/>
            </a:endParaRPr>
          </a:p>
        </p:txBody>
      </p:sp>
      <p:sp>
        <p:nvSpPr>
          <p:cNvPr id="138242" name="Content Placeholder 2"/>
          <p:cNvSpPr>
            <a:spLocks noGrp="1"/>
          </p:cNvSpPr>
          <p:nvPr>
            <p:ph idx="1"/>
          </p:nvPr>
        </p:nvSpPr>
        <p:spPr>
          <a:xfrm>
            <a:off x="228600" y="508001"/>
            <a:ext cx="8229600" cy="5511800"/>
          </a:xfrm>
        </p:spPr>
        <p:txBody>
          <a:bodyPr/>
          <a:lstStyle/>
          <a:p>
            <a:r>
              <a:rPr lang="en-US" sz="2400" dirty="0" smtClean="0"/>
              <a:t>With </a:t>
            </a:r>
            <a:r>
              <a:rPr lang="en-US" sz="2400" dirty="0"/>
              <a:t>2×10</a:t>
            </a:r>
            <a:r>
              <a:rPr lang="en-US" sz="2400" baseline="30000" dirty="0"/>
              <a:t>11 </a:t>
            </a:r>
            <a:r>
              <a:rPr lang="en-US" sz="2400" dirty="0"/>
              <a:t>analyzed events above 1.8 GeV</a:t>
            </a:r>
          </a:p>
          <a:p>
            <a:pPr lvl="1"/>
            <a:r>
              <a:rPr lang="en-US" sz="2000" dirty="0"/>
              <a:t>total data “several petabytes</a:t>
            </a:r>
            <a:r>
              <a:rPr lang="en-US" sz="2000" dirty="0" smtClean="0"/>
              <a:t>”</a:t>
            </a:r>
            <a:endParaRPr lang="en-US" sz="2000" dirty="0" smtClean="0">
              <a:latin typeface="Arial" charset="0"/>
            </a:endParaRPr>
          </a:p>
          <a:p>
            <a:r>
              <a:rPr lang="en-US" sz="2400" dirty="0" smtClean="0">
                <a:latin typeface="Arial" charset="0"/>
              </a:rPr>
              <a:t>Experiment </a:t>
            </a:r>
            <a:r>
              <a:rPr lang="en-US" sz="2400" dirty="0">
                <a:latin typeface="Arial" charset="0"/>
              </a:rPr>
              <a:t>± 140 ppb (±16 × 10</a:t>
            </a:r>
            <a:r>
              <a:rPr lang="en-US" sz="2400" baseline="30000" dirty="0">
                <a:latin typeface="Arial" charset="0"/>
              </a:rPr>
              <a:t>-11</a:t>
            </a:r>
            <a:r>
              <a:rPr lang="en-US" sz="2400" dirty="0">
                <a:latin typeface="Arial" charset="0"/>
              </a:rPr>
              <a:t>)   or better</a:t>
            </a:r>
          </a:p>
          <a:p>
            <a:r>
              <a:rPr lang="en-US" sz="2400" dirty="0">
                <a:latin typeface="Arial" charset="0"/>
              </a:rPr>
              <a:t>Theory  ± 306 </a:t>
            </a:r>
            <a:r>
              <a:rPr lang="en-US" sz="2400" dirty="0" smtClean="0">
                <a:latin typeface="Arial" charset="0"/>
              </a:rPr>
              <a:t>ppb </a:t>
            </a:r>
            <a:r>
              <a:rPr lang="en-US" sz="2400" dirty="0">
                <a:latin typeface="Arial" charset="0"/>
              </a:rPr>
              <a:t>(±35 × 10</a:t>
            </a:r>
            <a:r>
              <a:rPr lang="en-US" sz="2400" baseline="30000" dirty="0">
                <a:latin typeface="Arial" charset="0"/>
              </a:rPr>
              <a:t>-11</a:t>
            </a:r>
            <a:r>
              <a:rPr lang="en-US" sz="2400" dirty="0">
                <a:latin typeface="Arial" charset="0"/>
              </a:rPr>
              <a:t>)   or better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ymbol" charset="0"/>
                <a:cs typeface="Symbol" charset="0"/>
              </a:rPr>
              <a:t>D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= (274 ± 38) × 10</a:t>
            </a:r>
            <a:r>
              <a:rPr lang="en-US" sz="2400" baseline="30000" dirty="0">
                <a:solidFill>
                  <a:srgbClr val="FF0000"/>
                </a:solidFill>
                <a:latin typeface="Arial" charset="0"/>
              </a:rPr>
              <a:t>-11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 &gt; 7 </a:t>
            </a:r>
            <a:r>
              <a:rPr lang="en-US" sz="2400" i="1" dirty="0">
                <a:latin typeface="Symbol" charset="0"/>
                <a:cs typeface="Symbol" charset="0"/>
              </a:rPr>
              <a:t>s</a:t>
            </a:r>
            <a:endParaRPr lang="en-US" sz="2400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40997-E3BB-A34E-AED0-8B881BA22D1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38245" name="Picture 5" descr="g-2new-v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" r="7693"/>
          <a:stretch/>
        </p:blipFill>
        <p:spPr bwMode="auto">
          <a:xfrm>
            <a:off x="4876800" y="2171700"/>
            <a:ext cx="4292599" cy="464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505200"/>
            <a:ext cx="417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 err="1" smtClean="0"/>
              <a:t>Blum</a:t>
            </a:r>
            <a:r>
              <a:rPr lang="sk-SK" b="0" dirty="0" smtClean="0"/>
              <a:t>, et al., </a:t>
            </a:r>
          </a:p>
          <a:p>
            <a:r>
              <a:rPr lang="sk-SK" b="0" dirty="0" smtClean="0"/>
              <a:t>arXiv:1311.2198v1 </a:t>
            </a:r>
            <a:r>
              <a:rPr lang="sk-SK" b="0" dirty="0"/>
              <a:t>[hep-ph] 9 Nov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very  much a work in progress.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before the 2018 summer shutdown we hope to have one to two times the BNL data set</a:t>
            </a:r>
          </a:p>
          <a:p>
            <a:pPr lvl="1"/>
            <a:r>
              <a:rPr lang="en-US" dirty="0" smtClean="0"/>
              <a:t>the next data set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 err="1" smtClean="0"/>
              <a:t>BNL</a:t>
            </a:r>
            <a:r>
              <a:rPr lang="en-US" dirty="0" smtClean="0"/>
              <a:t> </a:t>
            </a:r>
            <a:r>
              <a:rPr lang="en-US" dirty="0"/>
              <a:t>÷ </a:t>
            </a:r>
            <a:r>
              <a:rPr lang="en-US" dirty="0" smtClean="0"/>
              <a:t>2</a:t>
            </a:r>
          </a:p>
          <a:p>
            <a:pPr lvl="1"/>
            <a:r>
              <a:rPr lang="en-US" dirty="0" smtClean="0"/>
              <a:t>Final result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 err="1"/>
              <a:t>BNL</a:t>
            </a:r>
            <a:r>
              <a:rPr lang="en-US" dirty="0" smtClean="0"/>
              <a:t> ÷ 4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4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81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-25400" y="0"/>
            <a:ext cx="9105900" cy="6565900"/>
            <a:chOff x="660400" y="0"/>
            <a:chExt cx="9105900" cy="6565900"/>
          </a:xfrm>
        </p:grpSpPr>
        <p:pic>
          <p:nvPicPr>
            <p:cNvPr id="19" name="Picture 9" descr="ExperimentsVsTime-BLR-v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00" y="0"/>
              <a:ext cx="9105900" cy="656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9"/>
            <p:cNvSpPr txBox="1">
              <a:spLocks noChangeArrowheads="1"/>
            </p:cNvSpPr>
            <p:nvPr/>
          </p:nvSpPr>
          <p:spPr bwMode="auto">
            <a:xfrm>
              <a:off x="4191000" y="4953000"/>
              <a:ext cx="18952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mi10" charset="0"/>
                  <a:ea typeface="ＭＳ Ｐゴシック" charset="0"/>
                  <a:cs typeface="cmmi10" charset="0"/>
                </a:rPr>
                <a:t>g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= 2(1 +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a/2p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)</a:t>
              </a:r>
            </a:p>
          </p:txBody>
        </p:sp>
        <p:sp>
          <p:nvSpPr>
            <p:cNvPr id="21" name="TextBox 10"/>
            <p:cNvSpPr txBox="1">
              <a:spLocks noChangeArrowheads="1"/>
            </p:cNvSpPr>
            <p:nvPr/>
          </p:nvSpPr>
          <p:spPr bwMode="auto">
            <a:xfrm>
              <a:off x="3886200" y="4019490"/>
              <a:ext cx="313720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mi10" charset="0"/>
                  <a:ea typeface="ＭＳ Ｐゴシック" charset="0"/>
                  <a:cs typeface="cmmi10" charset="0"/>
                </a:rPr>
                <a:t>g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= 2(1 +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a/2p +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mi10" charset="0"/>
                  <a:ea typeface="ＭＳ Ｐゴシック" charset="0"/>
                  <a:cs typeface="cmmi10" charset="0"/>
                </a:rPr>
                <a:t>C</a:t>
              </a:r>
              <a:r>
                <a: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3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(a/p)</a:t>
              </a:r>
              <a:r>
                <a:rPr kumimoji="0" lang="en-US" sz="20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3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1400" y="3079750"/>
              <a:ext cx="3151188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= 2( </a:t>
              </a:r>
              <a:r>
                <a:rPr kumimoji="0" lang="en-US" sz="2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+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C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(a/p)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 +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Symbol" charset="2"/>
                </a:rPr>
                <a:t>Had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89500" y="2157413"/>
              <a:ext cx="3151188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= 2( </a:t>
              </a:r>
              <a:r>
                <a:rPr kumimoji="0" lang="en-US" sz="2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+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C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(a/p)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 +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Symbol" charset="2"/>
                </a:rPr>
                <a:t>Had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94100" y="1244600"/>
              <a:ext cx="5703888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= 2( </a:t>
              </a:r>
              <a:r>
                <a:rPr kumimoji="0" lang="en-US" sz="2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+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C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(a/p)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 +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C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4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(a/p)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4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+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Symbol" charset="2"/>
                </a:rPr>
                <a:t>Had + Weak + ?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549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Errors on </a:t>
            </a:r>
            <a:r>
              <a:rPr lang="en-US" i="1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0"/>
                <a:cs typeface="cmmi10"/>
              </a:rPr>
              <a:t>a</a:t>
            </a:r>
            <a:r>
              <a:rPr lang="en-US" dirty="0" smtClean="0"/>
              <a:t>  (ppb)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28699"/>
            <a:ext cx="9115485" cy="47244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7962900" y="5067300"/>
            <a:ext cx="1181100" cy="914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 from BNL and projected at Fermilab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4"/>
          <a:stretch/>
        </p:blipFill>
        <p:spPr>
          <a:xfrm>
            <a:off x="0" y="1575778"/>
            <a:ext cx="9144000" cy="4569328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56" y="838810"/>
            <a:ext cx="4813300" cy="4191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089900" y="4660900"/>
            <a:ext cx="640080" cy="457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old" charset="0"/>
              </a:rPr>
              <a:t>Outline</a:t>
            </a:r>
            <a:endParaRPr lang="en-US" dirty="0">
              <a:latin typeface="Arial Bold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57200" y="714375"/>
            <a:ext cx="8229600" cy="3978173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Introduction</a:t>
            </a:r>
          </a:p>
          <a:p>
            <a:pPr lvl="1"/>
            <a:r>
              <a:rPr lang="en-US" dirty="0" smtClean="0">
                <a:latin typeface="Arial" charset="0"/>
              </a:rPr>
              <a:t>what and why</a:t>
            </a:r>
          </a:p>
          <a:p>
            <a:r>
              <a:rPr lang="en-US" dirty="0" smtClean="0">
                <a:latin typeface="Arial" charset="0"/>
              </a:rPr>
              <a:t>The spin equations and the technique</a:t>
            </a:r>
          </a:p>
          <a:p>
            <a:r>
              <a:rPr lang="en-US" dirty="0">
                <a:latin typeface="Arial" charset="0"/>
              </a:rPr>
              <a:t>Measurement of the magnetic field </a:t>
            </a:r>
            <a:r>
              <a:rPr lang="en-US" i="1" dirty="0" err="1">
                <a:latin typeface="Symbol" charset="2"/>
                <a:cs typeface="Symbol" charset="2"/>
              </a:rPr>
              <a:t>w</a:t>
            </a:r>
            <a:r>
              <a:rPr lang="en-US" baseline="-25000" dirty="0" err="1">
                <a:latin typeface="cmmi10"/>
                <a:cs typeface="cmmi10"/>
              </a:rPr>
              <a:t>p</a:t>
            </a:r>
            <a:endParaRPr lang="en-US" baseline="-25000" dirty="0">
              <a:latin typeface="cmmi10"/>
              <a:cs typeface="cmmi10"/>
            </a:endParaRPr>
          </a:p>
          <a:p>
            <a:r>
              <a:rPr lang="en-US" dirty="0" smtClean="0">
                <a:latin typeface="Arial" charset="0"/>
              </a:rPr>
              <a:t>Measurement of the muon spin frequency </a:t>
            </a:r>
            <a:r>
              <a:rPr lang="en-US" i="1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0"/>
                <a:cs typeface="cmmi10"/>
              </a:rPr>
              <a:t>a</a:t>
            </a:r>
            <a:endParaRPr lang="en-US" baseline="-25000" dirty="0" smtClean="0">
              <a:latin typeface="cmmi10"/>
              <a:cs typeface="cmmi10"/>
            </a:endParaRPr>
          </a:p>
          <a:p>
            <a:r>
              <a:rPr lang="en-US" dirty="0" smtClean="0">
                <a:latin typeface="Arial" charset="0"/>
              </a:rPr>
              <a:t>Status of the experiment</a:t>
            </a:r>
          </a:p>
          <a:p>
            <a:r>
              <a:rPr lang="en-US" dirty="0" smtClean="0">
                <a:latin typeface="Arial" charset="0"/>
              </a:rPr>
              <a:t>Summary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B. Lee Roberts - HLbL Workshp 12 March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FB0ED-3C85-8F4A-AE13-47EA0D07F621}" type="slidenum">
              <a:rPr lang="en-US"/>
              <a:pPr>
                <a:defRPr/>
              </a:pPr>
              <a:t>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58850" y="4286250"/>
            <a:ext cx="6786358" cy="2222500"/>
            <a:chOff x="958850" y="4286250"/>
            <a:chExt cx="6786358" cy="2222500"/>
          </a:xfrm>
        </p:grpSpPr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160" y="4286250"/>
              <a:ext cx="3327400" cy="1104900"/>
            </a:xfrm>
            <a:prstGeom prst="rect">
              <a:avLst/>
            </a:prstGeom>
          </p:spPr>
        </p:pic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6908" y="4575491"/>
              <a:ext cx="2908300" cy="419100"/>
            </a:xfrm>
            <a:prstGeom prst="rect">
              <a:avLst/>
            </a:prstGeom>
          </p:spPr>
        </p:pic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850" y="5403850"/>
              <a:ext cx="6311900" cy="11049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42E016-781B-F04B-83AD-45B12BE92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3573"/>
            <a:ext cx="4491493" cy="3557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66217"/>
            <a:ext cx="7886700" cy="1325563"/>
          </a:xfrm>
        </p:spPr>
        <p:txBody>
          <a:bodyPr/>
          <a:lstStyle/>
          <a:p>
            <a:r>
              <a:rPr lang="en-US" dirty="0"/>
              <a:t>Tracker: Beam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2"/>
            <a:ext cx="8458200" cy="5183549"/>
          </a:xfrm>
        </p:spPr>
        <p:txBody>
          <a:bodyPr>
            <a:normAutofit/>
          </a:bodyPr>
          <a:lstStyle/>
          <a:p>
            <a:pPr marL="342900" lvl="2" indent="-342900"/>
            <a:r>
              <a:rPr lang="en-GB" sz="2400" dirty="0">
                <a:solidFill>
                  <a:srgbClr val="000000"/>
                </a:solidFill>
                <a:latin typeface="Arial" charset="0"/>
                <a:cs typeface="Arial" charset="0"/>
              </a:rPr>
              <a:t>Use same data to measure position and width changes from beam oscillation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08486" y="1844276"/>
            <a:ext cx="22596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Radial Position within Fill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C88E95F-566A-FE43-8D7C-8160C5F3C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37" y="1690904"/>
            <a:ext cx="517697" cy="5490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34103" y="1779903"/>
            <a:ext cx="5054600" cy="3844726"/>
            <a:chOff x="4434103" y="1779903"/>
            <a:chExt cx="5054600" cy="3844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4966E12-1637-2A46-829E-F0B0E06C2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4103" y="1992429"/>
              <a:ext cx="5054600" cy="3632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589054" y="1779903"/>
              <a:ext cx="276941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Mean</a:t>
              </a:r>
              <a:r>
                <a:rPr lang="en-US" sz="1600" dirty="0">
                  <a:solidFill>
                    <a:srgbClr val="000000"/>
                  </a:solidFill>
                </a:rPr>
                <a:t> &amp; </a:t>
              </a:r>
              <a:r>
                <a:rPr lang="en-US" sz="1600" b="1" dirty="0">
                  <a:solidFill>
                    <a:srgbClr val="C00000"/>
                  </a:solidFill>
                </a:rPr>
                <a:t>RMS</a:t>
              </a:r>
              <a:r>
                <a:rPr lang="en-US" sz="1600" dirty="0">
                  <a:solidFill>
                    <a:srgbClr val="000000"/>
                  </a:solidFill>
                </a:rPr>
                <a:t> of Radial Position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3DD2A55-614A-7D48-A160-9B6958B0F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8466" y="2217313"/>
              <a:ext cx="485406" cy="514814"/>
            </a:xfrm>
            <a:prstGeom prst="rect">
              <a:avLst/>
            </a:prstGeom>
          </p:spPr>
        </p:pic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B. Lee Roberts - HLbL Workshp 12 March 2018</a:t>
            </a:r>
            <a:endParaRPr lang="en-US" altLang="x-none" sz="1400" b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0349626E-369D-424A-9C07-F23728E9E5A8}" type="slidenum">
              <a:rPr lang="en-US" altLang="x-none" sz="1200" b="0"/>
              <a:pPr eaLnBrk="1" hangingPunct="1"/>
              <a:t>41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8"/>
            <a:ext cx="9131300" cy="2119312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6000" smtClean="0">
                <a:solidFill>
                  <a:srgbClr val="FFFF00"/>
                </a:solidFill>
              </a:rPr>
              <a:t>Electric Dipole Moment: P T    </a:t>
            </a:r>
            <a:endParaRPr lang="en-US" smtClean="0"/>
          </a:p>
        </p:txBody>
      </p:sp>
      <p:sp>
        <p:nvSpPr>
          <p:cNvPr id="694275" name="Line 3"/>
          <p:cNvSpPr>
            <a:spLocks noChangeShapeType="1"/>
          </p:cNvSpPr>
          <p:nvPr/>
        </p:nvSpPr>
        <p:spPr bwMode="auto">
          <a:xfrm flipH="1">
            <a:off x="76200" y="1143000"/>
            <a:ext cx="5334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94276" name="Oval 4"/>
          <p:cNvSpPr>
            <a:spLocks noChangeArrowheads="1"/>
          </p:cNvSpPr>
          <p:nvPr/>
        </p:nvSpPr>
        <p:spPr bwMode="auto">
          <a:xfrm>
            <a:off x="3429000" y="2286000"/>
            <a:ext cx="1295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694277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1910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94278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3962400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9427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0146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4280" name="Text Box 8"/>
          <p:cNvSpPr txBox="1">
            <a:spLocks noChangeArrowheads="1"/>
          </p:cNvSpPr>
          <p:nvPr/>
        </p:nvSpPr>
        <p:spPr bwMode="auto">
          <a:xfrm>
            <a:off x="0" y="5484813"/>
            <a:ext cx="9144000" cy="137318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 b="0" dirty="0">
                <a:solidFill>
                  <a:schemeClr val="tx1"/>
                </a:solidFill>
              </a:rPr>
              <a:t>If </a:t>
            </a:r>
            <a:r>
              <a:rPr lang="en-US" altLang="x-none" sz="2800" b="0" i="1" dirty="0">
                <a:solidFill>
                  <a:schemeClr val="tx1"/>
                </a:solidFill>
              </a:rPr>
              <a:t>CPT</a:t>
            </a:r>
            <a:r>
              <a:rPr lang="en-US" altLang="x-none" sz="2800" b="0" dirty="0">
                <a:solidFill>
                  <a:schemeClr val="tx1"/>
                </a:solidFill>
              </a:rPr>
              <a:t> is valid</a:t>
            </a:r>
            <a:r>
              <a:rPr lang="en-US" altLang="x-none" sz="2800" b="0" dirty="0" smtClean="0">
                <a:solidFill>
                  <a:schemeClr val="tx1"/>
                </a:solidFill>
              </a:rPr>
              <a:t>, the </a:t>
            </a:r>
            <a:r>
              <a:rPr lang="en-US" altLang="x-none" sz="2800" b="0" i="1" dirty="0" smtClean="0">
                <a:solidFill>
                  <a:schemeClr val="tx1"/>
                </a:solidFill>
              </a:rPr>
              <a:t>T</a:t>
            </a:r>
            <a:r>
              <a:rPr lang="en-US" altLang="x-none" sz="2800" b="0" dirty="0" smtClean="0">
                <a:solidFill>
                  <a:schemeClr val="tx1"/>
                </a:solidFill>
              </a:rPr>
              <a:t> violation of an </a:t>
            </a:r>
            <a:r>
              <a:rPr lang="en-US" altLang="x-none" sz="2800" b="0" dirty="0">
                <a:solidFill>
                  <a:schemeClr val="tx1"/>
                </a:solidFill>
              </a:rPr>
              <a:t>EDM would imply non-standard model </a:t>
            </a:r>
            <a:r>
              <a:rPr lang="en-US" altLang="x-none" sz="2800" b="0" dirty="0">
                <a:solidFill>
                  <a:schemeClr val="tx1"/>
                </a:solidFill>
                <a:latin typeface="cmmi8" charset="0"/>
              </a:rPr>
              <a:t>CP</a:t>
            </a:r>
            <a:r>
              <a:rPr lang="en-US" altLang="x-none" sz="2800" b="0" dirty="0">
                <a:solidFill>
                  <a:schemeClr val="tx1"/>
                </a:solidFill>
              </a:rPr>
              <a:t>.</a:t>
            </a:r>
            <a:r>
              <a:rPr lang="en-US" altLang="x-none" sz="2800" b="0" dirty="0"/>
              <a:t>   </a:t>
            </a:r>
            <a:r>
              <a:rPr lang="en-US" altLang="x-none" sz="2800" b="0" dirty="0">
                <a:solidFill>
                  <a:srgbClr val="FF0000"/>
                </a:solidFill>
              </a:rPr>
              <a:t>Of course, we need new sources of </a:t>
            </a:r>
            <a:r>
              <a:rPr lang="en-US" altLang="x-none" sz="2800" b="0" dirty="0">
                <a:solidFill>
                  <a:srgbClr val="FF0000"/>
                </a:solidFill>
                <a:latin typeface="cmmi8" charset="0"/>
              </a:rPr>
              <a:t>CP</a:t>
            </a:r>
            <a:r>
              <a:rPr lang="en-US" altLang="x-none" sz="2800" b="0" dirty="0">
                <a:solidFill>
                  <a:srgbClr val="FF0000"/>
                </a:solidFill>
              </a:rPr>
              <a:t> to explain why </a:t>
            </a:r>
            <a:r>
              <a:rPr lang="en-US" altLang="x-none" sz="2800" b="0" dirty="0" smtClean="0">
                <a:solidFill>
                  <a:srgbClr val="FF0000"/>
                </a:solidFill>
              </a:rPr>
              <a:t>we’</a:t>
            </a:r>
            <a:r>
              <a:rPr lang="en-US" altLang="ja-JP" sz="2800" b="0" dirty="0" smtClean="0">
                <a:solidFill>
                  <a:srgbClr val="FF0000"/>
                </a:solidFill>
              </a:rPr>
              <a:t>re </a:t>
            </a:r>
            <a:r>
              <a:rPr lang="en-US" altLang="ja-JP" sz="2800" b="0" dirty="0">
                <a:solidFill>
                  <a:srgbClr val="FF0000"/>
                </a:solidFill>
              </a:rPr>
              <a:t>here.</a:t>
            </a:r>
            <a:endParaRPr lang="en-US" altLang="x-none" dirty="0">
              <a:solidFill>
                <a:srgbClr val="FF0000"/>
              </a:solidFill>
            </a:endParaRPr>
          </a:p>
        </p:txBody>
      </p:sp>
      <p:sp>
        <p:nvSpPr>
          <p:cNvPr id="694281" name="Line 9"/>
          <p:cNvSpPr>
            <a:spLocks noChangeShapeType="1"/>
          </p:cNvSpPr>
          <p:nvPr/>
        </p:nvSpPr>
        <p:spPr bwMode="auto">
          <a:xfrm flipH="1">
            <a:off x="3276600" y="5989638"/>
            <a:ext cx="620712" cy="350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94282" name="Text Box 10"/>
          <p:cNvSpPr txBox="1">
            <a:spLocks noChangeArrowheads="1"/>
          </p:cNvSpPr>
          <p:nvPr/>
        </p:nvSpPr>
        <p:spPr bwMode="auto">
          <a:xfrm>
            <a:off x="4419600" y="3978275"/>
            <a:ext cx="3962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0000FF"/>
                </a:solidFill>
                <a:ea typeface="ＭＳ Ｐゴシック" charset="0"/>
              </a:rPr>
              <a:t>Transformation Properties</a:t>
            </a:r>
          </a:p>
        </p:txBody>
      </p:sp>
      <p:pic>
        <p:nvPicPr>
          <p:cNvPr id="694283" name="Picture 11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066800"/>
            <a:ext cx="3276600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94284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071563"/>
            <a:ext cx="3048000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4285" name="Line 13"/>
          <p:cNvSpPr>
            <a:spLocks noChangeShapeType="1"/>
          </p:cNvSpPr>
          <p:nvPr/>
        </p:nvSpPr>
        <p:spPr bwMode="auto">
          <a:xfrm flipH="1">
            <a:off x="1817688" y="6400800"/>
            <a:ext cx="544512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94286" name="Line 14"/>
          <p:cNvSpPr>
            <a:spLocks noChangeShapeType="1"/>
          </p:cNvSpPr>
          <p:nvPr/>
        </p:nvSpPr>
        <p:spPr bwMode="auto">
          <a:xfrm flipH="1">
            <a:off x="838200" y="1219200"/>
            <a:ext cx="4572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9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276" grpId="0" animBg="1"/>
      <p:bldP spid="69428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5088"/>
            <a:ext cx="8610600" cy="539750"/>
          </a:xfrm>
        </p:spPr>
        <p:txBody>
          <a:bodyPr/>
          <a:lstStyle/>
          <a:p>
            <a:r>
              <a:rPr lang="en-US" dirty="0" smtClean="0"/>
              <a:t>The Muon EDM would modify the precession.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3505199"/>
          </a:xfrm>
        </p:spPr>
        <p:txBody>
          <a:bodyPr/>
          <a:lstStyle/>
          <a:p>
            <a:r>
              <a:rPr lang="en-US" sz="2400" dirty="0" smtClean="0"/>
              <a:t>A muon EDM would modify the spin equation</a:t>
            </a:r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motional electric field will dominate, so the precession plane is tilted.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- </a:t>
            </a:r>
            <a:r>
              <a:rPr lang="en-US" sz="1200" dirty="0" smtClean="0"/>
              <a:t>p. </a:t>
            </a:r>
            <a:fld id="{A2EA9518-E8B1-8840-9E63-92D7258DB852}" type="slidenum">
              <a:rPr lang="en-US" sz="1200" smtClean="0"/>
              <a:pPr>
                <a:defRPr/>
              </a:pPr>
              <a:t>42</a:t>
            </a:fld>
            <a:endParaRPr lang="en-US" sz="10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0"/>
            <a:ext cx="8915400" cy="979616"/>
          </a:xfrm>
          <a:prstGeom prst="rect">
            <a:avLst/>
          </a:prstGeom>
        </p:spPr>
      </p:pic>
      <p:pic>
        <p:nvPicPr>
          <p:cNvPr id="8" name="Picture 7" descr="mrs-tilt-indir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006" y="2971800"/>
            <a:ext cx="3459985" cy="3429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429000"/>
            <a:ext cx="2755900" cy="1092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648200"/>
            <a:ext cx="5562600" cy="107695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235700" y="1257300"/>
            <a:ext cx="3086100" cy="1473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5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5105400" cy="696912"/>
          </a:xfrm>
        </p:spPr>
        <p:txBody>
          <a:bodyPr/>
          <a:lstStyle/>
          <a:p>
            <a:r>
              <a:rPr lang="en-US" dirty="0" smtClean="0"/>
              <a:t>The spin is tipped </a:t>
            </a:r>
            <a:r>
              <a:rPr lang="en-US" smtClean="0"/>
              <a:t>all around the 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B. Lee Roberts - HLbL Workshp 12 March 2018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43</a:t>
            </a:fld>
            <a:endParaRPr lang="en-US" altLang="x-non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1288"/>
            <a:ext cx="9144000" cy="3752912"/>
          </a:xfrm>
          <a:prstGeom prst="rect">
            <a:avLst/>
          </a:prstGeom>
        </p:spPr>
      </p:pic>
      <p:pic>
        <p:nvPicPr>
          <p:cNvPr id="9" name="Picture 8" descr="mrs-tilt-indir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71" y="65088"/>
            <a:ext cx="3032191" cy="30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 of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tracking: look for an oscillation of upward, then downward going  tracks, +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dirty="0" smtClean="0"/>
              <a:t>/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/>
              <a:t> phase relative to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0" charset="0"/>
                <a:ea typeface="cmmi10" charset="0"/>
                <a:cs typeface="cmmi10" charset="0"/>
              </a:rPr>
              <a:t>a</a:t>
            </a:r>
            <a:r>
              <a:rPr lang="en-US" dirty="0" smtClean="0"/>
              <a:t>.</a:t>
            </a:r>
          </a:p>
          <a:p>
            <a:r>
              <a:rPr lang="en-US" dirty="0" smtClean="0"/>
              <a:t>Spin is tipped at every point around the ring.</a:t>
            </a:r>
          </a:p>
          <a:p>
            <a:r>
              <a:rPr lang="en-US" dirty="0"/>
              <a:t>Furthermore, the figure of merit is advantageous for </a:t>
            </a:r>
            <a:r>
              <a:rPr lang="en-US" dirty="0" err="1">
                <a:latin typeface="cmmi10" charset="0"/>
                <a:ea typeface="cmmi10" charset="0"/>
                <a:cs typeface="cmmi10" charset="0"/>
              </a:rPr>
              <a:t>d</a:t>
            </a:r>
            <a:r>
              <a:rPr lang="en-US" i="1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, in that it peaks lower as shown on the next slide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B. Lee Roberts - HLbL Workshp 12 March 2018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44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568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5088"/>
            <a:ext cx="8610600" cy="539750"/>
          </a:xfrm>
        </p:spPr>
        <p:txBody>
          <a:bodyPr/>
          <a:lstStyle/>
          <a:p>
            <a:r>
              <a:rPr lang="en-US" dirty="0" smtClean="0"/>
              <a:t>The Muon EDM would modify the precession.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3505199"/>
          </a:xfrm>
        </p:spPr>
        <p:txBody>
          <a:bodyPr/>
          <a:lstStyle/>
          <a:p>
            <a:r>
              <a:rPr lang="en-US" sz="2400" dirty="0" smtClean="0"/>
              <a:t>A muon EDM would modify the spin equation</a:t>
            </a:r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motional electric field will dominate, so the precession plane is tilted.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 smtClean="0"/>
              <a:t>An up-down oscillation out of phase </a:t>
            </a:r>
          </a:p>
          <a:p>
            <a:pPr marL="0" indent="0">
              <a:buNone/>
            </a:pPr>
            <a:r>
              <a:rPr lang="en-US" dirty="0" smtClean="0"/>
              <a:t>    with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0" charset="0"/>
                <a:ea typeface="cmmi10" charset="0"/>
                <a:cs typeface="cmmi10" charset="0"/>
              </a:rPr>
              <a:t>a</a:t>
            </a:r>
            <a:r>
              <a:rPr lang="en-US" dirty="0" smtClean="0"/>
              <a:t>.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- </a:t>
            </a:r>
            <a:r>
              <a:rPr lang="en-US" sz="1200" dirty="0" smtClean="0"/>
              <a:t>p. </a:t>
            </a:r>
            <a:fld id="{A2EA9518-E8B1-8840-9E63-92D7258DB852}" type="slidenum">
              <a:rPr lang="en-US" sz="1200" smtClean="0"/>
              <a:pPr>
                <a:defRPr/>
              </a:pPr>
              <a:t>45</a:t>
            </a:fld>
            <a:endParaRPr lang="en-US" sz="10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0"/>
            <a:ext cx="8458200" cy="929379"/>
          </a:xfrm>
          <a:prstGeom prst="rect">
            <a:avLst/>
          </a:prstGeom>
        </p:spPr>
      </p:pic>
      <p:pic>
        <p:nvPicPr>
          <p:cNvPr id="8" name="Picture 7" descr="mrs-tilt-indir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006" y="2971800"/>
            <a:ext cx="3459985" cy="3429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429000"/>
            <a:ext cx="2438400" cy="966371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343400"/>
            <a:ext cx="5562600" cy="107695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5791200" y="1257300"/>
            <a:ext cx="3276600" cy="1473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695450" y="1553587"/>
            <a:ext cx="4095750" cy="757646"/>
          </a:xfrm>
          <a:prstGeom prst="straightConnector1">
            <a:avLst/>
          </a:prstGeom>
          <a:noFill/>
          <a:ln w="57150" cap="flat" cmpd="sng" algn="ctr">
            <a:solidFill>
              <a:srgbClr val="D51BAC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105400" y="1091625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51BAC"/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1600" y="48202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51BAC"/>
                </a:solidFill>
                <a:latin typeface="Times New Roman" charset="0"/>
                <a:ea typeface="Times New Roman" charset="0"/>
                <a:cs typeface="Times New Roman" charset="0"/>
              </a:rPr>
              <a:t>Frozen Spin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700" y="6135687"/>
            <a:ext cx="30099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0" y="65088"/>
            <a:ext cx="8229600" cy="539750"/>
          </a:xfrm>
        </p:spPr>
        <p:txBody>
          <a:bodyPr/>
          <a:lstStyle/>
          <a:p>
            <a:r>
              <a:rPr lang="en-US" dirty="0" smtClean="0"/>
              <a:t>Comparison with Experiment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568037" y="-13956"/>
            <a:ext cx="3575963" cy="2647950"/>
            <a:chOff x="2160" y="665"/>
            <a:chExt cx="3600" cy="2628"/>
          </a:xfrm>
        </p:grpSpPr>
        <p:pic>
          <p:nvPicPr>
            <p:cNvPr id="7" name="Picture 4" descr="ans01rc_final_notau-MdRR07-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665"/>
              <a:ext cx="3600" cy="2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 rot="16200000">
              <a:off x="2990" y="2641"/>
              <a:ext cx="914" cy="2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baseline="30000" dirty="0" smtClean="0">
                  <a:solidFill>
                    <a:srgbClr val="FFF413"/>
                  </a:solidFill>
                  <a:latin typeface="+mn-lt"/>
                  <a:ea typeface="+mn-ea"/>
                  <a:cs typeface="Arial" charset="0"/>
                </a:rPr>
                <a:t>-</a:t>
              </a:r>
              <a:r>
                <a:rPr lang="en-US" sz="1200" dirty="0" smtClean="0">
                  <a:solidFill>
                    <a:srgbClr val="FFF413"/>
                  </a:solidFill>
                  <a:latin typeface="+mn-lt"/>
                  <a:ea typeface="+mn-ea"/>
                  <a:cs typeface="Arial" charset="0"/>
                </a:rPr>
                <a:t> </a:t>
              </a:r>
              <a:r>
                <a:rPr lang="en-US" sz="1200" dirty="0">
                  <a:solidFill>
                    <a:srgbClr val="FFF413"/>
                  </a:solidFill>
                  <a:latin typeface="+mn-lt"/>
                  <a:ea typeface="+mn-ea"/>
                  <a:cs typeface="Arial" charset="0"/>
                </a:rPr>
                <a:t>theory</a:t>
              </a:r>
            </a:p>
          </p:txBody>
        </p: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698750"/>
            <a:ext cx="8459749" cy="568012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600" y="4077466"/>
            <a:ext cx="4902200" cy="2475734"/>
          </a:xfrm>
        </p:spPr>
      </p:pic>
      <p:sp>
        <p:nvSpPr>
          <p:cNvPr id="3" name="TextBox 2"/>
          <p:cNvSpPr txBox="1"/>
          <p:nvPr/>
        </p:nvSpPr>
        <p:spPr>
          <a:xfrm>
            <a:off x="6056819" y="4625160"/>
            <a:ext cx="156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of 2/2018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44" y="3236573"/>
            <a:ext cx="66802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41" y="893527"/>
            <a:ext cx="4328684" cy="452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100" y="1609602"/>
            <a:ext cx="647700" cy="25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5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dirty="0" smtClean="0">
                <a:solidFill>
                  <a:srgbClr val="FFF413"/>
                </a:solidFill>
              </a:rPr>
              <a:t>Measuring Lepton Magnetic Dipole Moments</a:t>
            </a:r>
            <a:br>
              <a:rPr lang="en-US" sz="8000" dirty="0" smtClean="0">
                <a:solidFill>
                  <a:srgbClr val="FFF413"/>
                </a:solidFill>
              </a:rPr>
            </a:br>
            <a:r>
              <a:rPr lang="en-US" sz="4800" dirty="0" smtClean="0">
                <a:solidFill>
                  <a:srgbClr val="FFF413"/>
                </a:solidFill>
              </a:rPr>
              <a:t/>
            </a:r>
            <a:br>
              <a:rPr lang="en-US" sz="4800" dirty="0" smtClean="0">
                <a:solidFill>
                  <a:srgbClr val="FFF413"/>
                </a:solidFill>
              </a:rPr>
            </a:br>
            <a:endParaRPr lang="en-US" sz="8000" dirty="0" smtClean="0">
              <a:solidFill>
                <a:srgbClr val="FFF413"/>
              </a:solidFill>
            </a:endParaRPr>
          </a:p>
        </p:txBody>
      </p:sp>
      <p:pic>
        <p:nvPicPr>
          <p:cNvPr id="7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08" y="3753863"/>
            <a:ext cx="4763321" cy="16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312365" y="3919729"/>
            <a:ext cx="3667523" cy="1533744"/>
            <a:chOff x="5019277" y="4921031"/>
            <a:chExt cx="3667523" cy="1533744"/>
          </a:xfrm>
        </p:grpSpPr>
        <p:sp>
          <p:nvSpPr>
            <p:cNvPr id="8" name="Rectangle 7"/>
            <p:cNvSpPr/>
            <p:nvPr/>
          </p:nvSpPr>
          <p:spPr bwMode="auto">
            <a:xfrm>
              <a:off x="5019277" y="4921031"/>
              <a:ext cx="3667523" cy="1533744"/>
            </a:xfrm>
            <a:prstGeom prst="rect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818" y="5646917"/>
              <a:ext cx="3378200" cy="5334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3740" y="4992355"/>
              <a:ext cx="313690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49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I.I. Rabi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463" y="1874838"/>
            <a:ext cx="5062537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953292" y="1011877"/>
            <a:ext cx="3048000" cy="1292225"/>
            <a:chOff x="1953292" y="1011877"/>
            <a:chExt cx="3048000" cy="1292225"/>
          </a:xfrm>
        </p:grpSpPr>
        <p:sp>
          <p:nvSpPr>
            <p:cNvPr id="8" name="Oval Callout 7"/>
            <p:cNvSpPr>
              <a:spLocks noChangeArrowheads="1"/>
            </p:cNvSpPr>
            <p:nvPr/>
          </p:nvSpPr>
          <p:spPr bwMode="auto">
            <a:xfrm>
              <a:off x="1953292" y="1011877"/>
              <a:ext cx="2776714" cy="1292225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rgbClr val="FFFF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2410480" y="1164261"/>
              <a:ext cx="2590812" cy="101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</a:rPr>
                <a:t>Never measure anything but 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525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0627"/>
            <a:ext cx="8229600" cy="4004736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/>
              <a:t>Particle: </a:t>
            </a:r>
            <a:r>
              <a:rPr lang="en-US" dirty="0">
                <a:latin typeface="cmmi8" charset="0"/>
              </a:rPr>
              <a:t>q  </a:t>
            </a:r>
            <a:r>
              <a:rPr lang="en-US" dirty="0"/>
              <a:t> </a:t>
            </a:r>
            <a:r>
              <a:rPr lang="en-US" dirty="0">
                <a:latin typeface="cmmi8" charset="0"/>
              </a:rPr>
              <a:t> </a:t>
            </a:r>
            <a:r>
              <a:rPr lang="en-US" dirty="0"/>
              <a:t>= </a:t>
            </a:r>
            <a:r>
              <a:rPr lang="en-US" dirty="0" err="1">
                <a:latin typeface="cmmi8" charset="0"/>
              </a:rPr>
              <a:t>Qe</a:t>
            </a:r>
            <a:r>
              <a:rPr lang="en-US" dirty="0"/>
              <a:t>  moving in a magnetic field:                                              momentum turns with cyclotron frequency </a:t>
            </a:r>
            <a:r>
              <a:rPr lang="en-US" i="1" dirty="0" err="1">
                <a:latin typeface="Symbol" charset="0"/>
              </a:rPr>
              <a:t>w</a:t>
            </a:r>
            <a:r>
              <a:rPr lang="en-US" baseline="-25000" dirty="0" err="1">
                <a:latin typeface="cmmi8" charset="0"/>
              </a:rPr>
              <a:t>C</a:t>
            </a:r>
            <a:r>
              <a:rPr lang="en-US" dirty="0"/>
              <a:t>, 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   spin turns with </a:t>
            </a:r>
            <a:r>
              <a:rPr lang="en-US" i="1" dirty="0" err="1" smtClean="0">
                <a:latin typeface="Symbol" charset="0"/>
              </a:rPr>
              <a:t>w</a:t>
            </a:r>
            <a:r>
              <a:rPr lang="en-US" baseline="-25000" dirty="0" err="1" smtClean="0">
                <a:latin typeface="cmmi8" charset="0"/>
              </a:rPr>
              <a:t>S</a:t>
            </a:r>
            <a:endParaRPr lang="en-US" baseline="-25000" dirty="0" smtClean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 dirty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 dirty="0" smtClean="0">
              <a:latin typeface="cmmi8" charset="0"/>
            </a:endParaRPr>
          </a:p>
          <a:p>
            <a:pPr>
              <a:buNone/>
              <a:defRPr/>
            </a:pPr>
            <a:r>
              <a:rPr lang="en-US" dirty="0" smtClean="0"/>
              <a:t>Spin </a:t>
            </a:r>
            <a:r>
              <a:rPr lang="en-US" dirty="0"/>
              <a:t>turns relative to the momentum with </a:t>
            </a:r>
            <a:r>
              <a:rPr lang="en-US" i="1" dirty="0" err="1">
                <a:latin typeface="Symbol" charset="0"/>
              </a:rPr>
              <a:t>w</a:t>
            </a:r>
            <a:r>
              <a:rPr lang="en-US" baseline="-25000" dirty="0" err="1">
                <a:latin typeface="cmmi8" charset="0"/>
              </a:rPr>
              <a:t>a</a:t>
            </a:r>
            <a:endParaRPr lang="en-US" baseline="-25000" dirty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 dirty="0" smtClean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 dirty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 dirty="0">
              <a:latin typeface="cmmi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6000" dirty="0">
                <a:solidFill>
                  <a:srgbClr val="FFFF00"/>
                </a:solidFill>
                <a:latin typeface="Arial"/>
                <a:cs typeface="Arial"/>
              </a:rPr>
              <a:t>Spin Motion in a Magnetic Field</a:t>
            </a:r>
          </a:p>
        </p:txBody>
      </p:sp>
      <p:pic>
        <p:nvPicPr>
          <p:cNvPr id="7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50" y="3406245"/>
            <a:ext cx="8394700" cy="89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4668506"/>
            <a:ext cx="8489950" cy="1041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650" y="5755289"/>
            <a:ext cx="851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Note that Thomas precession cancels out in the difference frequency!</a:t>
            </a:r>
          </a:p>
        </p:txBody>
      </p:sp>
    </p:spTree>
    <p:extLst>
      <p:ext uri="{BB962C8B-B14F-4D97-AF65-F5344CB8AC3E}">
        <p14:creationId xmlns:p14="http://schemas.microsoft.com/office/powerpoint/2010/main" val="77899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3124200" y="2971800"/>
            <a:ext cx="533400" cy="6858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 storage ring, we need vertical focusing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HLbL Workshp 12 March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723" y="835946"/>
            <a:ext cx="30495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23" y="670846"/>
            <a:ext cx="51720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7988" y="1763642"/>
            <a:ext cx="830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FF"/>
                </a:solidFill>
              </a:rPr>
              <a:t>With an electric </a:t>
            </a:r>
            <a:r>
              <a:rPr lang="en-US" sz="2400" dirty="0" err="1">
                <a:solidFill>
                  <a:srgbClr val="0000FF"/>
                </a:solidFill>
              </a:rPr>
              <a:t>quadrupole</a:t>
            </a:r>
            <a:r>
              <a:rPr lang="en-US" sz="2400" dirty="0">
                <a:solidFill>
                  <a:srgbClr val="0000FF"/>
                </a:solidFill>
              </a:rPr>
              <a:t> field for vertical </a:t>
            </a:r>
            <a:r>
              <a:rPr lang="en-US" sz="2400" dirty="0" smtClean="0">
                <a:solidFill>
                  <a:srgbClr val="0000FF"/>
                </a:solidFill>
              </a:rPr>
              <a:t>focusing and the magic </a:t>
            </a:r>
            <a:r>
              <a:rPr lang="en-US" sz="2400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endParaRPr lang="en-US" sz="2400" i="1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 flipV="1">
            <a:off x="4495800" y="2513013"/>
            <a:ext cx="3886200" cy="1449387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445500" y="2085975"/>
            <a:ext cx="43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600" b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674938"/>
            <a:ext cx="8026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 bwMode="auto">
          <a:xfrm>
            <a:off x="164612" y="2984011"/>
            <a:ext cx="990600" cy="6858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472528"/>
            <a:ext cx="5724856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Measure two quantities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6" name="Picture 6" descr="spin_prec_ls_ppt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2413" y="4067175"/>
            <a:ext cx="2525712" cy="2784475"/>
          </a:xfrm>
        </p:spPr>
      </p:pic>
      <p:sp>
        <p:nvSpPr>
          <p:cNvPr id="3" name="TextBox 2"/>
          <p:cNvSpPr txBox="1"/>
          <p:nvPr/>
        </p:nvSpPr>
        <p:spPr>
          <a:xfrm>
            <a:off x="457200" y="5372838"/>
            <a:ext cx="584437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where </a:t>
            </a:r>
            <a:r>
              <a:rPr lang="en-US" sz="2400" b="1" dirty="0" smtClean="0">
                <a:solidFill>
                  <a:srgbClr val="0000FF"/>
                </a:solidFill>
                <a:latin typeface="cmmi10"/>
                <a:cs typeface="cmmi10"/>
              </a:rPr>
              <a:t>B</a:t>
            </a:r>
            <a:r>
              <a:rPr lang="en-US" sz="2400" dirty="0" smtClean="0">
                <a:latin typeface="Arial"/>
                <a:cs typeface="Arial"/>
              </a:rPr>
              <a:t> is expressed in terms of the Larmor frequency of a </a:t>
            </a:r>
            <a:r>
              <a:rPr lang="en-US" sz="2400" u="sng" dirty="0" smtClean="0">
                <a:latin typeface="Arial"/>
                <a:cs typeface="Arial"/>
              </a:rPr>
              <a:t>free</a:t>
            </a:r>
            <a:r>
              <a:rPr lang="en-US" sz="2400" dirty="0" smtClean="0">
                <a:latin typeface="Arial"/>
                <a:cs typeface="Arial"/>
              </a:rPr>
              <a:t> proton, averaged over the muon distribution.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621" y="3962400"/>
            <a:ext cx="4337323" cy="303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 animBg="1"/>
      <p:bldP spid="10" grpId="0"/>
      <p:bldP spid="13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$${ \vec \mu_s = g_s \left( {Qe \hbar \over 2m} \right) \vec s}; \ \ e&gt;0$$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232"/>
  <p:tag name="PICTUREFILESIZE" val="246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yellow}{&#13;&#10;$$ \vec d = \eta \left(\frac {q}{2 m c}\right) \vec s$$&#13;&#10;}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41"/>
  <p:tag name="PICTUREFILESIZE" val="166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yellow}{$${ \vec \mu = g \left( {q \over 2m} \right) \vec s}$$}&#13;&#10;\end{document}&#13;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33"/>
  <p:tag name="PICTUREFILESIZE" val="157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$ Torque: \ \ \vec N = \vec \mu \times \vec B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08"/>
  <p:tag name="PICTUREFILESIZE" val="153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$ Energy: \ \ H  = - \vec \mu \cdot \vec B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17"/>
  <p:tag name="PICTUREFILESIZE" val="144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yellow}{$${ \vec \mu = g \left( {Qe \over 2m} \right) \vec s}$$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33"/>
  <p:tag name="PICTUREFILESIZE" val="176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&#10;$$&#10; \omega_C = - {Qe B \over m \gamma};  \qquad \omega_S = -g { QeB \over 2 m }&#10;- (1-\gamma) {Qe B \over \gamma m}&#10;$$}&#10;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449"/>
  <p:tag name="PICTUREFILESIZE" val="381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&#10;$B \Rightarrow \langle B \rangle_{\rm \mu-dist}    $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37"/>
  <p:tag name="PICTUREFILESIZE" val="114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textcolor{blue}{&#13;&#10;${\mathcal H} = - \vec \mu \cdot \vec B - \vec d \cdot \vec E$}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79"/>
  <p:tag name="PICTUREFILESIZE" val="114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textcolor{red}{&#13;&#10;$\begin{array}{cccc} &#13;&#10; &amp; \vec E &amp; \vec B &amp; \vec \mu \  {\rm or}\   \vec d \\&#13;&#10;{\sl P} &amp; - &amp; + &amp; + \\&#13;&#10;{\sl C} &amp; - &amp; - &amp; - \\&#13;&#10;{\sl T} &amp; + &amp; - &amp; - \\&#13;&#10;\end{array}$&#13;&#10;}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67"/>
  <p:tag name="PICTUREFILESIZE" val="231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wasysym}&#13;&#10;\usepackage{color}&#13;&#10;\begin{document}&#13;&#10;\textcolor{black}{&#13;&#10;$\vec \mu$, $\vec d $ $\parallel$ to $\vec \sigma$&#13;&#10;}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08"/>
  <p:tag name="PICTUREFILESIZE" val="99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>
        <a:ln w="38100">
          <a:solidFill>
            <a:srgbClr val="FF0000"/>
          </a:solidFill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20375</TotalTime>
  <Words>2155</Words>
  <Application>Microsoft Macintosh PowerPoint</Application>
  <PresentationFormat>On-screen Show (4:3)</PresentationFormat>
  <Paragraphs>464</Paragraphs>
  <Slides>45</Slides>
  <Notes>12</Notes>
  <HiddenSlides>1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Arial Bold</vt:lpstr>
      <vt:lpstr>Arial Unicode MS</vt:lpstr>
      <vt:lpstr>Calibri</vt:lpstr>
      <vt:lpstr>Chalkboard</vt:lpstr>
      <vt:lpstr>cmmi10</vt:lpstr>
      <vt:lpstr>cmmi12</vt:lpstr>
      <vt:lpstr>cmmi8</vt:lpstr>
      <vt:lpstr>cmmib8</vt:lpstr>
      <vt:lpstr>Helvetica</vt:lpstr>
      <vt:lpstr>ＭＳ Ｐゴシック</vt:lpstr>
      <vt:lpstr>Palatino</vt:lpstr>
      <vt:lpstr>SimSun</vt:lpstr>
      <vt:lpstr>Symbol</vt:lpstr>
      <vt:lpstr>Times New Roman</vt:lpstr>
      <vt:lpstr>Wingdings</vt:lpstr>
      <vt:lpstr>Arial</vt:lpstr>
      <vt:lpstr>Office Theme</vt:lpstr>
      <vt:lpstr>Equation</vt:lpstr>
      <vt:lpstr>The Fermilab Muon (g  - 2) Experiment: Status and Outlook</vt:lpstr>
      <vt:lpstr>Muon g-2 Collaboration</vt:lpstr>
      <vt:lpstr>Magnetic Dipole Moments</vt:lpstr>
      <vt:lpstr>Outline</vt:lpstr>
      <vt:lpstr>Comparison with Experiment</vt:lpstr>
      <vt:lpstr>Measuring Lepton Magnetic Dipole Moments  </vt:lpstr>
      <vt:lpstr>I.I. Rabi</vt:lpstr>
      <vt:lpstr>PowerPoint Presentation</vt:lpstr>
      <vt:lpstr>In a storage ring, we need vertical focusing</vt:lpstr>
      <vt:lpstr>The Magnet (at BNL)</vt:lpstr>
      <vt:lpstr>The Magnet (at Fermlab)</vt:lpstr>
      <vt:lpstr>Beam:   BNL</vt:lpstr>
      <vt:lpstr>PowerPoint Presentation</vt:lpstr>
      <vt:lpstr>Built-in Shimming Tools provide many knobs</vt:lpstr>
      <vt:lpstr>The final shimming tool: Iron Laminations</vt:lpstr>
      <vt:lpstr>wp     The Magnetic field:</vt:lpstr>
      <vt:lpstr>Pulsed NMR, Free Induction Decay</vt:lpstr>
      <vt:lpstr>wp       Initial course shiming of the magnet</vt:lpstr>
      <vt:lpstr>The precision field emerges</vt:lpstr>
      <vt:lpstr>E989 field after shimming</vt:lpstr>
      <vt:lpstr>We measure two frequencies:  wa and wp</vt:lpstr>
      <vt:lpstr>PowerPoint Presentation</vt:lpstr>
      <vt:lpstr>PowerPoint Presentation</vt:lpstr>
      <vt:lpstr>E989 arrival-time spectrum  (         ppm)</vt:lpstr>
      <vt:lpstr>PowerPoint Presentation</vt:lpstr>
      <vt:lpstr>Full spin difference equation:</vt:lpstr>
      <vt:lpstr>Aside:  Spin and Gravity</vt:lpstr>
      <vt:lpstr>PowerPoint Presentation</vt:lpstr>
      <vt:lpstr>State-of-the-art Laser-based calibration system</vt:lpstr>
      <vt:lpstr>Tracker and caolrimeter: June 2017</vt:lpstr>
      <vt:lpstr>Tracker Design</vt:lpstr>
      <vt:lpstr>Tracker: Momentum &amp; Time</vt:lpstr>
      <vt:lpstr>Tracker: Beam Distribution</vt:lpstr>
      <vt:lpstr>Where could a m be at the end of E989?</vt:lpstr>
      <vt:lpstr>Final Comments</vt:lpstr>
      <vt:lpstr>PowerPoint Presentation</vt:lpstr>
      <vt:lpstr>PowerPoint Presentation</vt:lpstr>
      <vt:lpstr>Systematic Errors on wa  (ppb)</vt:lpstr>
      <vt:lpstr>Errors from BNL and projected at Fermilab</vt:lpstr>
      <vt:lpstr>Tracker: Beam Dynamics</vt:lpstr>
      <vt:lpstr>Electric Dipole Moment: P T    </vt:lpstr>
      <vt:lpstr>The Muon EDM would modify the precession.</vt:lpstr>
      <vt:lpstr>The spin is tipped all around the ring</vt:lpstr>
      <vt:lpstr>Advantage of tracking</vt:lpstr>
      <vt:lpstr>The Muon EDM would modify the precession.</vt:lpstr>
    </vt:vector>
  </TitlesOfParts>
  <Company>Boston University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Bradley Lee Roberts</dc:creator>
  <cp:lastModifiedBy>B. Lee Roberts</cp:lastModifiedBy>
  <cp:revision>417</cp:revision>
  <dcterms:created xsi:type="dcterms:W3CDTF">2014-11-03T13:42:36Z</dcterms:created>
  <dcterms:modified xsi:type="dcterms:W3CDTF">2018-03-12T19:25:24Z</dcterms:modified>
</cp:coreProperties>
</file>