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1"/>
    <p:sldMasterId id="2147484032" r:id="rId2"/>
    <p:sldMasterId id="2147484133" r:id="rId3"/>
    <p:sldMasterId id="2147484182" r:id="rId4"/>
    <p:sldMasterId id="2147484251" r:id="rId5"/>
    <p:sldMasterId id="2147484275" r:id="rId6"/>
  </p:sldMasterIdLst>
  <p:notesMasterIdLst>
    <p:notesMasterId r:id="rId47"/>
  </p:notesMasterIdLst>
  <p:handoutMasterIdLst>
    <p:handoutMasterId r:id="rId48"/>
  </p:handoutMasterIdLst>
  <p:sldIdLst>
    <p:sldId id="940" r:id="rId7"/>
    <p:sldId id="1046" r:id="rId8"/>
    <p:sldId id="1045" r:id="rId9"/>
    <p:sldId id="1010" r:id="rId10"/>
    <p:sldId id="1061" r:id="rId11"/>
    <p:sldId id="1060" r:id="rId12"/>
    <p:sldId id="884" r:id="rId13"/>
    <p:sldId id="864" r:id="rId14"/>
    <p:sldId id="1062" r:id="rId15"/>
    <p:sldId id="1026" r:id="rId16"/>
    <p:sldId id="1047" r:id="rId17"/>
    <p:sldId id="767" r:id="rId18"/>
    <p:sldId id="768" r:id="rId19"/>
    <p:sldId id="1049" r:id="rId20"/>
    <p:sldId id="882" r:id="rId21"/>
    <p:sldId id="909" r:id="rId22"/>
    <p:sldId id="1027" r:id="rId23"/>
    <p:sldId id="1057" r:id="rId24"/>
    <p:sldId id="1058" r:id="rId25"/>
    <p:sldId id="1059" r:id="rId26"/>
    <p:sldId id="1025" r:id="rId27"/>
    <p:sldId id="1023" r:id="rId28"/>
    <p:sldId id="1024" r:id="rId29"/>
    <p:sldId id="921" r:id="rId30"/>
    <p:sldId id="1055" r:id="rId31"/>
    <p:sldId id="1056" r:id="rId32"/>
    <p:sldId id="1050" r:id="rId33"/>
    <p:sldId id="1051" r:id="rId34"/>
    <p:sldId id="1064" r:id="rId35"/>
    <p:sldId id="1065" r:id="rId36"/>
    <p:sldId id="1052" r:id="rId37"/>
    <p:sldId id="878" r:id="rId38"/>
    <p:sldId id="982" r:id="rId39"/>
    <p:sldId id="798" r:id="rId40"/>
    <p:sldId id="1053" r:id="rId41"/>
    <p:sldId id="1029" r:id="rId42"/>
    <p:sldId id="980" r:id="rId43"/>
    <p:sldId id="1063" r:id="rId44"/>
    <p:sldId id="981" r:id="rId45"/>
    <p:sldId id="1054" r:id="rId4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907" autoAdjust="0"/>
    <p:restoredTop sz="94682"/>
  </p:normalViewPr>
  <p:slideViewPr>
    <p:cSldViewPr snapToGrid="0" snapToObjects="1">
      <p:cViewPr varScale="1">
        <p:scale>
          <a:sx n="143" d="100"/>
          <a:sy n="143" d="100"/>
        </p:scale>
        <p:origin x="20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zuhito/Desktop/E34/BeamTest-20170623_0711/MuYield_vs_AerogelParameters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2017-flat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Sheet3!$J$57:$J$60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Sheet3!$N$57:$N$60</c:f>
              <c:numCache>
                <c:formatCode>General</c:formatCode>
                <c:ptCount val="4"/>
                <c:pt idx="0">
                  <c:v>0.8</c:v>
                </c:pt>
                <c:pt idx="1">
                  <c:v>3.6</c:v>
                </c:pt>
                <c:pt idx="2">
                  <c:v>5.0999999999999996</c:v>
                </c:pt>
                <c:pt idx="3">
                  <c:v>4.0999999999999996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09-9D4B-AFEB-7C39ACF260D0}"/>
            </c:ext>
          </c:extLst>
        </c:ser>
        <c:ser>
          <c:idx val="1"/>
          <c:order val="1"/>
          <c:tx>
            <c:v>2017-holes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name>Fit</c:name>
            <c:spPr>
              <a:ln w="317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forward val="0.45"/>
            <c:backward val="0.03"/>
            <c:dispRSqr val="0"/>
            <c:dispEq val="1"/>
            <c:trendlineLbl>
              <c:layout>
                <c:manualLayout>
                  <c:x val="-9.5094583333333302E-2"/>
                  <c:y val="6.732175925925920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MS PGothic" charset="-128"/>
                        <a:ea typeface="MS PGothic" charset="-128"/>
                        <a:cs typeface="MS PGothic" charset="-128"/>
                      </a:defRPr>
                    </a:pPr>
                    <a:r>
                      <a:rPr lang="en-US" baseline="0"/>
                      <a:t>y = 41.5x + 6.1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MS PGothic" charset="-128"/>
                      <a:ea typeface="MS PGothic" charset="-128"/>
                      <a:cs typeface="MS PGothic" charset="-128"/>
                    </a:defRPr>
                  </a:pPr>
                  <a:endParaRPr lang="ja-JP"/>
                </a:p>
              </c:txPr>
            </c:trendlineLbl>
          </c:trendline>
          <c:xVal>
            <c:numRef>
              <c:f>Sheet3!$J$62:$J$75</c:f>
              <c:numCache>
                <c:formatCode>0.00</c:formatCode>
                <c:ptCount val="14"/>
                <c:pt idx="0">
                  <c:v>0.30679615757712803</c:v>
                </c:pt>
                <c:pt idx="1">
                  <c:v>0.30679615757712803</c:v>
                </c:pt>
                <c:pt idx="2">
                  <c:v>0.30679615757712803</c:v>
                </c:pt>
                <c:pt idx="3">
                  <c:v>0.34906585039886601</c:v>
                </c:pt>
                <c:pt idx="4">
                  <c:v>0.19634954084936199</c:v>
                </c:pt>
                <c:pt idx="5">
                  <c:v>8.7266462599716502E-2</c:v>
                </c:pt>
                <c:pt idx="6">
                  <c:v>3.1415926535897899E-2</c:v>
                </c:pt>
                <c:pt idx="7">
                  <c:v>8.7266462599716502E-2</c:v>
                </c:pt>
                <c:pt idx="8">
                  <c:v>0.34211943997592797</c:v>
                </c:pt>
                <c:pt idx="9">
                  <c:v>0.54541539124822802</c:v>
                </c:pt>
                <c:pt idx="10">
                  <c:v>0.34906585039886601</c:v>
                </c:pt>
                <c:pt idx="11" formatCode="0.0">
                  <c:v>0.35784703819796199</c:v>
                </c:pt>
                <c:pt idx="12" formatCode="0.0">
                  <c:v>0.30679615757712803</c:v>
                </c:pt>
                <c:pt idx="13" formatCode="0.0">
                  <c:v>0.16930138981399101</c:v>
                </c:pt>
              </c:numCache>
            </c:numRef>
          </c:xVal>
          <c:yVal>
            <c:numRef>
              <c:f>Sheet3!$N$62:$N$75</c:f>
              <c:numCache>
                <c:formatCode>General</c:formatCode>
                <c:ptCount val="14"/>
                <c:pt idx="0">
                  <c:v>22.7</c:v>
                </c:pt>
                <c:pt idx="1">
                  <c:v>19.600000000000001</c:v>
                </c:pt>
                <c:pt idx="2">
                  <c:v>11.3</c:v>
                </c:pt>
                <c:pt idx="3">
                  <c:v>22.4</c:v>
                </c:pt>
                <c:pt idx="4">
                  <c:v>19.399999999999999</c:v>
                </c:pt>
                <c:pt idx="5">
                  <c:v>11.5</c:v>
                </c:pt>
                <c:pt idx="6">
                  <c:v>6.4</c:v>
                </c:pt>
                <c:pt idx="7">
                  <c:v>8.8000000000000007</c:v>
                </c:pt>
                <c:pt idx="8">
                  <c:v>28.1</c:v>
                </c:pt>
                <c:pt idx="9">
                  <c:v>27.5</c:v>
                </c:pt>
                <c:pt idx="10">
                  <c:v>22.6</c:v>
                </c:pt>
                <c:pt idx="11">
                  <c:v>17.8</c:v>
                </c:pt>
                <c:pt idx="12">
                  <c:v>12.8</c:v>
                </c:pt>
                <c:pt idx="13">
                  <c:v>9.4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B09-9D4B-AFEB-7C39ACF260D0}"/>
            </c:ext>
          </c:extLst>
        </c:ser>
        <c:ser>
          <c:idx val="2"/>
          <c:order val="2"/>
          <c:tx>
            <c:v>2017-exotic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xVal>
            <c:numRef>
              <c:f>Sheet3!$J$77:$J$83</c:f>
              <c:numCache>
                <c:formatCode>0.0</c:formatCode>
                <c:ptCount val="7"/>
                <c:pt idx="0">
                  <c:v>0</c:v>
                </c:pt>
                <c:pt idx="1">
                  <c:v>0.40071334867216801</c:v>
                </c:pt>
                <c:pt idx="2" formatCode="0.00">
                  <c:v>0.40071334867216801</c:v>
                </c:pt>
                <c:pt idx="3" formatCode="0.00">
                  <c:v>0.51079485132508295</c:v>
                </c:pt>
                <c:pt idx="4" formatCode="0.00">
                  <c:v>0.51079485132508295</c:v>
                </c:pt>
                <c:pt idx="5" formatCode="0.00">
                  <c:v>0.30679615757712803</c:v>
                </c:pt>
                <c:pt idx="6" formatCode="0.00">
                  <c:v>0.42236967898262801</c:v>
                </c:pt>
              </c:numCache>
            </c:numRef>
          </c:xVal>
          <c:yVal>
            <c:numRef>
              <c:f>Sheet3!$N$77:$N$83</c:f>
              <c:numCache>
                <c:formatCode>General</c:formatCode>
                <c:ptCount val="7"/>
                <c:pt idx="0">
                  <c:v>15.9</c:v>
                </c:pt>
                <c:pt idx="1">
                  <c:v>26.8</c:v>
                </c:pt>
                <c:pt idx="2">
                  <c:v>24.8</c:v>
                </c:pt>
                <c:pt idx="3">
                  <c:v>24.3</c:v>
                </c:pt>
                <c:pt idx="4">
                  <c:v>26.6</c:v>
                </c:pt>
                <c:pt idx="5">
                  <c:v>15.3</c:v>
                </c:pt>
                <c:pt idx="6">
                  <c:v>22.8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B09-9D4B-AFEB-7C39ACF260D0}"/>
            </c:ext>
          </c:extLst>
        </c:ser>
        <c:ser>
          <c:idx val="3"/>
          <c:order val="3"/>
          <c:tx>
            <c:v>2013-holes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Sheet3!$J$45:$J$48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0.35784703819796199</c:v>
                </c:pt>
                <c:pt idx="2">
                  <c:v>0.22902210444669599</c:v>
                </c:pt>
                <c:pt idx="3">
                  <c:v>0.63617251235193295</c:v>
                </c:pt>
              </c:numCache>
            </c:numRef>
          </c:xVal>
          <c:yVal>
            <c:numRef>
              <c:f>Sheet3!$N$45:$N$48</c:f>
              <c:numCache>
                <c:formatCode>0.00</c:formatCode>
                <c:ptCount val="4"/>
                <c:pt idx="0">
                  <c:v>3.72</c:v>
                </c:pt>
                <c:pt idx="1">
                  <c:v>20.9</c:v>
                </c:pt>
                <c:pt idx="2">
                  <c:v>16</c:v>
                </c:pt>
                <c:pt idx="3">
                  <c:v>30.5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B09-9D4B-AFEB-7C39ACF26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9427536"/>
        <c:axId val="1159429312"/>
      </c:scatterChart>
      <c:valAx>
        <c:axId val="1159427536"/>
        <c:scaling>
          <c:orientation val="minMax"/>
          <c:max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S PGothic" charset="-128"/>
                    <a:ea typeface="MS PGothic" charset="-128"/>
                    <a:cs typeface="MS PGothic" charset="-128"/>
                  </a:defRPr>
                </a:pPr>
                <a:r>
                  <a:rPr lang="en-US"/>
                  <a:t>Area ratio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MS PGothic" charset="-128"/>
                  <a:ea typeface="MS PGothic" charset="-128"/>
                  <a:cs typeface="MS PGothic" charset="-128"/>
                </a:defRPr>
              </a:pPr>
              <a:endParaRPr lang="ja-JP"/>
            </a:p>
          </c:txPr>
        </c:title>
        <c:numFmt formatCode="General" sourceLinked="0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MS PGothic" charset="-128"/>
                <a:ea typeface="MS PGothic" charset="-128"/>
                <a:cs typeface="MS PGothic" charset="-128"/>
              </a:defRPr>
            </a:pPr>
            <a:endParaRPr lang="ja-JP"/>
          </a:p>
        </c:txPr>
        <c:crossAx val="1159429312"/>
        <c:crosses val="autoZero"/>
        <c:crossBetween val="midCat"/>
      </c:valAx>
      <c:valAx>
        <c:axId val="1159429312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S PGothic" charset="-128"/>
                    <a:ea typeface="MS PGothic" charset="-128"/>
                    <a:cs typeface="MS PGothic" charset="-128"/>
                  </a:defRPr>
                </a:pPr>
                <a:r>
                  <a:rPr lang="en-US" dirty="0"/>
                  <a:t>Mu yield in vacuum [/1000-</a:t>
                </a:r>
                <a:r>
                  <a:rPr lang="en-US" altLang="ja-JP" dirty="0"/>
                  <a:t>μ]</a:t>
                </a:r>
                <a:endParaRPr lang="ja-JP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MS PGothic" charset="-128"/>
                  <a:ea typeface="MS PGothic" charset="-128"/>
                  <a:cs typeface="MS PGothic" charset="-128"/>
                </a:defRPr>
              </a:pPr>
              <a:endParaRPr lang="ja-JP"/>
            </a:p>
          </c:txPr>
        </c:title>
        <c:numFmt formatCode="General" sourceLinked="0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MS PGothic" charset="-128"/>
                <a:ea typeface="MS PGothic" charset="-128"/>
                <a:cs typeface="MS PGothic" charset="-128"/>
              </a:defRPr>
            </a:pPr>
            <a:endParaRPr lang="ja-JP"/>
          </a:p>
        </c:txPr>
        <c:crossAx val="1159427536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7609194444444396"/>
          <c:y val="4.2417824074074101E-2"/>
          <c:w val="0.19392194444444399"/>
          <c:h val="0.32132175925925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MS PGothic" charset="-128"/>
              <a:ea typeface="MS PGothic" charset="-128"/>
              <a:cs typeface="MS PGothic" charset="-128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MS PGothic" charset="-128"/>
          <a:ea typeface="MS PGothic" charset="-128"/>
          <a:cs typeface="MS PGothic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A5775-4097-AE4D-851F-F2D1307DC889}" type="datetimeFigureOut">
              <a:rPr kumimoji="1" lang="ja-JP" altLang="en-US" smtClean="0"/>
              <a:t>2018/3/13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39BC-3F7F-8B46-9A8A-2A0FDFB835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17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C013D-FEB3-3E4C-A540-2BE54D0B70AD}" type="datetimeFigureOut">
              <a:rPr kumimoji="1" lang="ja-JP" altLang="en-US" smtClean="0"/>
              <a:t>2018/3/13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50BC-209A-DF48-BC7B-AECF9A81E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341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2161-F892-8249-A32B-77B91770398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218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AC46-3515-1341-AC8A-00AE4248729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35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EAD5-F1D6-A040-9DAE-6DC7289B599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4821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96CA-1707-EC44-8A72-E0D2A539B39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333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A348-DC5F-334A-8EAE-9129DFBF47F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1469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D3EC-EE62-FA46-BC4D-49F3D2AB041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70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63E-CB21-1F47-8684-B4D465D9319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381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8633-E849-9342-A688-856B588B2A7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18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DAF0-0EDA-464D-B2EE-7D9B9665F39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6834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56E0-0B84-CB4A-85AC-DAAF6965DBF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7488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303A7-04D0-AC47-BF15-819C4A7E0CB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11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2C23-07A9-E243-9338-0FFE8A5102D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6361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DA73-7F0A-9547-A70C-0C847712F97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9213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554-3AD7-AC47-8632-45CA0F921CC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11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581-8BC5-CB46-A0F3-811C3DF8FA7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975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A836-8F1E-A040-A245-08F494FCF35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45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5990-158C-D64C-AD38-2E0EF1D390B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3622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87B7-95EF-A74D-AE10-B6814ABFB6A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13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B908-E460-0345-AC0A-4C556D1EF0E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730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46BE-585D-3245-B09B-57175591EAE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9511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B388-F930-7E48-86A6-8C6FED6F207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9488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9121-04CF-6544-9733-9097295CC19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924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9830-71DC-B640-9940-9A234FC0866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2772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FA23-5490-6F4F-B557-73C752480E9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1690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DF03-DFFA-D847-A886-D2722001C17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639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AC41-4B37-9E46-B899-B8BDA48FB28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7119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CF0B5-0D25-2A44-838D-0ECCB825355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163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CA81-990A-0743-B1B1-F564C0F98E2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7346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6A84-0A42-E748-8244-DC0ECA769CF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8338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63E3F-DCDD-6A4D-9CD1-3E6267F1AAC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6236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410B-525C-7C4C-82BE-157CA420BE4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5605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D275-6181-FE4F-BEB1-49FD40D776C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889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BE53-56A8-6A4B-9BEF-CF84FFB855A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380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62-5B41-1548-A40A-31C38552F72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1128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ECC9-A06E-1F4B-B564-59E179D1E2B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7928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56A9-E554-2A45-AEC2-2D753B8302B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2587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67DC-9B10-7D45-9B7E-61F18E8CB51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3422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456E-4538-4745-9BB0-FAE2AC13C2D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8581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3EEA-9D08-F245-8F87-5EB8787760C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12940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8526574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9588-D2B4-B944-9C17-5C2BC81DBAA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32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4D77-6064-A041-B2F2-7362E988830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6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1DC5-A0D3-2D47-82CC-A51837EFA4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59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E66A-1E88-6245-9390-8EAC329EF04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0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2E76-88EE-F94F-A5AA-F82A54B0B11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1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C6AF-13C4-F24B-B2BB-D4949618355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32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1579-848A-4741-80E8-F8BC8263DB8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7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7508-DD20-B341-A613-02A050ED375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57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5D2C-9B93-3448-AAE8-6690C69166C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4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F507-F40E-934D-9A08-17761E71945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12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2512-5452-4E4C-A697-7FACC3DCFB3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51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B1B7-A04A-2E41-8797-425EBC809BA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04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AE64D-7AFE-674A-8EC5-B44459303EF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25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25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25417"/>
            <a:ext cx="7886700" cy="5430934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0E82-C062-744F-9529-1B60C79C4D0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29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0B9B-AD1A-744C-80FF-B300D8875CB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0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85CD-C5BE-1748-A0EA-64F855A0558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66906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9108B-ECD4-564F-9DF2-9E9563540D8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94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7663-22E3-EE47-AFA3-27BA5C826DB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06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B2BE-9503-7944-909C-FCC441F08B2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9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6213-33A5-0E47-A1CB-FB937C2C724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07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696B-7BF3-E34B-ABAB-3CE1A3181E8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95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3E00-D140-FB40-946E-102D23A7593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91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325C-8F5E-7645-86D9-9305673606E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13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C3B8-61C5-2A45-88D0-4ECA7DCCEC5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4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1E60-2109-9E41-891D-63C984F7C62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824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BD7E-EC43-5245-83E9-FF0C39D3FDC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9213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971A2-E191-A442-8B79-8CA09A93018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635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E24394D-F704-0B46-8310-054A6978B8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648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8BE3F-0B46-D54C-B0B8-381F26D880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1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DEAE1-2183-AA41-B20A-C758AD8C88B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320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AC57-6DE4-FC40-A9B6-ED14C7A6C3C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E99DC-9E0A-5041-A6F8-D4B42A52CAE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155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25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C691E0-BF0B-A54F-A5C2-0422248AD53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5B923-57D5-2746-892A-33D47DB4987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j-parc_ai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75007" y="353192"/>
            <a:ext cx="8311793" cy="1585826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Updates on </a:t>
            </a:r>
            <a:br>
              <a:rPr lang="en-US" altLang="ja-JP" b="1" dirty="0"/>
            </a:br>
            <a:r>
              <a:rPr lang="en-US" altLang="ja-JP" b="1" dirty="0"/>
              <a:t>muon g-2/EDM experiment</a:t>
            </a:r>
            <a:br>
              <a:rPr lang="en-US" altLang="ja-JP" b="1" dirty="0"/>
            </a:br>
            <a:r>
              <a:rPr lang="en-US" altLang="ja-JP" b="1" dirty="0"/>
              <a:t>at J-PARC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01431" y="2075543"/>
            <a:ext cx="6400800" cy="964140"/>
          </a:xfrm>
        </p:spPr>
        <p:txBody>
          <a:bodyPr>
            <a:noAutofit/>
          </a:bodyPr>
          <a:lstStyle/>
          <a:p>
            <a:r>
              <a:rPr lang="en-US" altLang="ja-JP" sz="2000" dirty="0">
                <a:solidFill>
                  <a:schemeClr val="tx1"/>
                </a:solidFill>
              </a:rPr>
              <a:t>March 13, 2018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Tsutomu Mibe (KEK)</a:t>
            </a:r>
          </a:p>
        </p:txBody>
      </p:sp>
      <p:sp>
        <p:nvSpPr>
          <p:cNvPr id="7" name="円/楕円 6"/>
          <p:cNvSpPr/>
          <p:nvPr/>
        </p:nvSpPr>
        <p:spPr>
          <a:xfrm>
            <a:off x="5612900" y="4219521"/>
            <a:ext cx="942311" cy="48135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80727" y="2940873"/>
            <a:ext cx="24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www.g-2.kek.jp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83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/>
        </p:blipFill>
        <p:spPr>
          <a:xfrm>
            <a:off x="0" y="925756"/>
            <a:ext cx="9144000" cy="5946129"/>
          </a:xfrm>
          <a:prstGeom prst="rect">
            <a:avLst/>
          </a:prstGeom>
        </p:spPr>
      </p:pic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DC16-E1AC-401E-A7F7-1429769FC7FF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flipH="1">
            <a:off x="61033" y="1680207"/>
            <a:ext cx="683707" cy="190576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55925" y="1486873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Production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 mm)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 GeV proton beam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( 333 uA)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719995" y="1927365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Surface muon beam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(28 MeV/c)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903907" y="224675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Muonium Production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(300 K ~ 25 meV⇒2.3 keV/c)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3995" y="-5902"/>
            <a:ext cx="568146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g-2/EDM Experiment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 J-PARC with Ultra-Cold Muon Beam </a:t>
            </a:r>
            <a:endParaRPr kumimoji="1" lang="ja-JP" altLang="en-US" sz="24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 rot="551590">
            <a:off x="-114871" y="2533019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Surface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34" charset="-128"/>
                <a:cs typeface="Symbol" charset="2"/>
              </a:rPr>
              <a:t>muon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 rot="159575">
            <a:off x="1272778" y="3556377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Ultra Cold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Symbol" charset="2"/>
                <a:ea typeface="ＭＳ Ｐゴシック" panose="020B0600070205080204" pitchFamily="34" charset="-128"/>
                <a:cs typeface="Symbol" charset="2"/>
              </a:rPr>
              <a:t>m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+ Source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 rot="173129">
            <a:off x="3894767" y="447985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LINAC (300 MeV/c)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619873" y="408648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storage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8949023" y="3024248"/>
            <a:ext cx="140385" cy="15204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632967" y="204716"/>
            <a:ext cx="3524603" cy="286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Silicon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Tracker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66 cm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Super Precision Storage Magnet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(3T, ~1ppm local precision)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562426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04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直線コネクタ 39"/>
          <p:cNvCxnSpPr/>
          <p:nvPr/>
        </p:nvCxnSpPr>
        <p:spPr>
          <a:xfrm flipH="1">
            <a:off x="203805" y="3024248"/>
            <a:ext cx="2239852" cy="1557461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2770496" y="3081058"/>
            <a:ext cx="1416213" cy="1496645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>
            <a:spLocks noChangeArrowheads="1"/>
          </p:cNvSpPr>
          <p:nvPr/>
        </p:nvSpPr>
        <p:spPr bwMode="auto">
          <a:xfrm>
            <a:off x="360834" y="4328526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Resonant Laser Ionization of Muonium (~10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/s)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88336" y="5674622"/>
            <a:ext cx="3158217" cy="954099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(g-2)  =   0.1 ppm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ΔEDM  = 10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-21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cm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0373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9041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Experimental sequence</a:t>
            </a:r>
            <a:endParaRPr kumimoji="1" lang="ja-JP" altLang="en-US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57381" y="6418647"/>
            <a:ext cx="2133600" cy="365125"/>
          </a:xfrm>
        </p:spPr>
        <p:txBody>
          <a:bodyPr/>
          <a:lstStyle/>
          <a:p>
            <a:fld id="{5F79012C-5A70-044D-BC82-EA403CE0E21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250363" y="1614805"/>
            <a:ext cx="172194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フリーフォーム 6"/>
          <p:cNvSpPr/>
          <p:nvPr/>
        </p:nvSpPr>
        <p:spPr>
          <a:xfrm>
            <a:off x="1960094" y="1111200"/>
            <a:ext cx="134336" cy="515816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2094430" y="1627016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2326467" y="1111200"/>
            <a:ext cx="146548" cy="515817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2460803" y="1614805"/>
            <a:ext cx="4888435" cy="1221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曲線コネクタ 15"/>
          <p:cNvCxnSpPr/>
          <p:nvPr/>
        </p:nvCxnSpPr>
        <p:spPr>
          <a:xfrm>
            <a:off x="7215066" y="1517117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曲線コネクタ 16"/>
          <p:cNvCxnSpPr/>
          <p:nvPr/>
        </p:nvCxnSpPr>
        <p:spPr>
          <a:xfrm>
            <a:off x="7318872" y="1492695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484657" y="1614805"/>
            <a:ext cx="398435" cy="246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7883091" y="1111200"/>
            <a:ext cx="134337" cy="51828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8005217" y="1629482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8237254" y="1111200"/>
            <a:ext cx="134336" cy="518283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8371590" y="1629482"/>
            <a:ext cx="464057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1960094" y="1017569"/>
            <a:ext cx="60207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541913" y="673889"/>
            <a:ext cx="140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40ms (25 Hz)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280887" y="2956186"/>
            <a:ext cx="1721942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2015034" y="2443325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6600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3199640" y="2956186"/>
            <a:ext cx="4149598" cy="12216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132297" y="2635698"/>
            <a:ext cx="633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</a:rPr>
              <a:t>~1μs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>
            <a:off x="2449138" y="1913369"/>
            <a:ext cx="393675" cy="504086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6600"/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280889" y="3884222"/>
            <a:ext cx="2442475" cy="12215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フリーフォーム 36"/>
          <p:cNvSpPr/>
          <p:nvPr/>
        </p:nvSpPr>
        <p:spPr>
          <a:xfrm>
            <a:off x="2723365" y="3371361"/>
            <a:ext cx="73974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8000"/>
              </a:solidFill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2797339" y="3884223"/>
            <a:ext cx="4551899" cy="1221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80889" y="4653515"/>
            <a:ext cx="7037983" cy="18641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280889" y="5973873"/>
            <a:ext cx="4844073" cy="18641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5124962" y="5184872"/>
            <a:ext cx="0" cy="786535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6948829" y="5973873"/>
            <a:ext cx="370043" cy="388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フリーフォーム 70"/>
          <p:cNvSpPr/>
          <p:nvPr/>
        </p:nvSpPr>
        <p:spPr>
          <a:xfrm>
            <a:off x="5124962" y="5145598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76" name="直線コネクタ 75"/>
          <p:cNvCxnSpPr/>
          <p:nvPr/>
        </p:nvCxnSpPr>
        <p:spPr>
          <a:xfrm flipV="1">
            <a:off x="4494143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V="1">
            <a:off x="4431275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flipV="1">
            <a:off x="4368406" y="4579394"/>
            <a:ext cx="0" cy="7412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曲線コネクタ 91"/>
          <p:cNvCxnSpPr/>
          <p:nvPr/>
        </p:nvCxnSpPr>
        <p:spPr>
          <a:xfrm>
            <a:off x="7202855" y="2856032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曲線コネクタ 92"/>
          <p:cNvCxnSpPr/>
          <p:nvPr/>
        </p:nvCxnSpPr>
        <p:spPr>
          <a:xfrm>
            <a:off x="7306661" y="2831610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7472446" y="2953720"/>
            <a:ext cx="410646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曲線コネクタ 94"/>
          <p:cNvCxnSpPr/>
          <p:nvPr/>
        </p:nvCxnSpPr>
        <p:spPr>
          <a:xfrm>
            <a:off x="7202855" y="3784068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曲線コネクタ 95"/>
          <p:cNvCxnSpPr/>
          <p:nvPr/>
        </p:nvCxnSpPr>
        <p:spPr>
          <a:xfrm>
            <a:off x="7306661" y="3759646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7472446" y="3881756"/>
            <a:ext cx="1363201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曲線コネクタ 97"/>
          <p:cNvCxnSpPr/>
          <p:nvPr/>
        </p:nvCxnSpPr>
        <p:spPr>
          <a:xfrm>
            <a:off x="7155372" y="4565936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曲線コネクタ 98"/>
          <p:cNvCxnSpPr/>
          <p:nvPr/>
        </p:nvCxnSpPr>
        <p:spPr>
          <a:xfrm>
            <a:off x="7259178" y="4541514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 flipV="1">
            <a:off x="7424963" y="4653515"/>
            <a:ext cx="1410684" cy="10109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曲線コネクタ 100"/>
          <p:cNvCxnSpPr/>
          <p:nvPr/>
        </p:nvCxnSpPr>
        <p:spPr>
          <a:xfrm>
            <a:off x="7160439" y="5873719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曲線コネクタ 101"/>
          <p:cNvCxnSpPr/>
          <p:nvPr/>
        </p:nvCxnSpPr>
        <p:spPr>
          <a:xfrm>
            <a:off x="7264245" y="5849297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/>
          <p:nvPr/>
        </p:nvCxnSpPr>
        <p:spPr>
          <a:xfrm>
            <a:off x="7430030" y="5971407"/>
            <a:ext cx="1405617" cy="21107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フリーフォーム 108"/>
          <p:cNvSpPr/>
          <p:nvPr/>
        </p:nvSpPr>
        <p:spPr>
          <a:xfrm>
            <a:off x="7858333" y="2431114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10" name="直線矢印コネクタ 109"/>
          <p:cNvCxnSpPr/>
          <p:nvPr/>
        </p:nvCxnSpPr>
        <p:spPr>
          <a:xfrm>
            <a:off x="1977315" y="2718169"/>
            <a:ext cx="672384" cy="0"/>
          </a:xfrm>
          <a:prstGeom prst="straightConnector1">
            <a:avLst/>
          </a:prstGeom>
          <a:ln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フリーフォーム 117"/>
          <p:cNvSpPr/>
          <p:nvPr/>
        </p:nvSpPr>
        <p:spPr>
          <a:xfrm>
            <a:off x="5728847" y="5409539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9" name="フリーフォーム 118"/>
          <p:cNvSpPr/>
          <p:nvPr/>
        </p:nvSpPr>
        <p:spPr>
          <a:xfrm>
            <a:off x="6332732" y="5674920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21" name="直線矢印コネクタ 120"/>
          <p:cNvCxnSpPr/>
          <p:nvPr/>
        </p:nvCxnSpPr>
        <p:spPr>
          <a:xfrm flipV="1">
            <a:off x="5124962" y="5029341"/>
            <a:ext cx="1823867" cy="8615"/>
          </a:xfrm>
          <a:prstGeom prst="straightConnector1">
            <a:avLst/>
          </a:prstGeom>
          <a:ln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テキスト ボックス 122"/>
          <p:cNvSpPr txBox="1"/>
          <p:nvPr/>
        </p:nvSpPr>
        <p:spPr>
          <a:xfrm>
            <a:off x="5691758" y="4684431"/>
            <a:ext cx="68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660066"/>
                </a:solidFill>
              </a:rPr>
              <a:t>40 </a:t>
            </a:r>
            <a:r>
              <a:rPr lang="en-US" altLang="ja-JP" dirty="0" err="1">
                <a:solidFill>
                  <a:srgbClr val="660066"/>
                </a:solidFill>
              </a:rPr>
              <a:t>μs</a:t>
            </a:r>
            <a:endParaRPr lang="ja-JP" altLang="en-US" dirty="0">
              <a:solidFill>
                <a:srgbClr val="660066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250363" y="981777"/>
            <a:ext cx="1316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Surface</a:t>
            </a:r>
          </a:p>
          <a:p>
            <a:r>
              <a:rPr lang="en-US" altLang="ja-JP" dirty="0" err="1">
                <a:solidFill>
                  <a:prstClr val="black"/>
                </a:solidFill>
              </a:rPr>
              <a:t>muon</a:t>
            </a:r>
            <a:r>
              <a:rPr lang="en-US" altLang="ja-JP" dirty="0">
                <a:solidFill>
                  <a:prstClr val="black"/>
                </a:solidFill>
              </a:rPr>
              <a:t> beam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(28 MeV/c)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274018" y="2325032"/>
            <a:ext cx="1091991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</a:rPr>
              <a:t>Thermal</a:t>
            </a:r>
          </a:p>
          <a:p>
            <a:r>
              <a:rPr lang="en-US" altLang="ja-JP" dirty="0" err="1">
                <a:solidFill>
                  <a:srgbClr val="FF6600"/>
                </a:solidFill>
              </a:rPr>
              <a:t>muonium</a:t>
            </a:r>
            <a:endParaRPr lang="en-US" altLang="ja-JP" dirty="0">
              <a:solidFill>
                <a:srgbClr val="FF6600"/>
              </a:solidFill>
            </a:endParaRPr>
          </a:p>
          <a:p>
            <a:r>
              <a:rPr lang="en-US" altLang="ja-JP" dirty="0">
                <a:solidFill>
                  <a:srgbClr val="FF6600"/>
                </a:solidFill>
              </a:rPr>
              <a:t>(3keV/c)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256107" y="3537574"/>
            <a:ext cx="205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Ultra-slow </a:t>
            </a:r>
            <a:r>
              <a:rPr lang="en-US" altLang="ja-JP" dirty="0" err="1">
                <a:solidFill>
                  <a:srgbClr val="008000"/>
                </a:solidFill>
              </a:rPr>
              <a:t>muon</a:t>
            </a:r>
            <a:r>
              <a:rPr lang="en-US" altLang="ja-JP" dirty="0">
                <a:solidFill>
                  <a:srgbClr val="008000"/>
                </a:solidFill>
              </a:rPr>
              <a:t> 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(3keV/c)</a:t>
            </a:r>
            <a:endParaRPr lang="ja-JP" altLang="en-US" dirty="0">
              <a:solidFill>
                <a:srgbClr val="008000"/>
              </a:solidFill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274018" y="4320816"/>
            <a:ext cx="2368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Acceleration + injection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(300 MeV/c)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274018" y="5640797"/>
            <a:ext cx="2259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660066"/>
                </a:solidFill>
              </a:rPr>
              <a:t>Storage and detection</a:t>
            </a:r>
          </a:p>
          <a:p>
            <a:r>
              <a:rPr lang="en-US" altLang="ja-JP" dirty="0">
                <a:solidFill>
                  <a:srgbClr val="660066"/>
                </a:solidFill>
              </a:rPr>
              <a:t>(300 MeV/c)</a:t>
            </a:r>
            <a:endParaRPr lang="ja-JP" altLang="en-US" dirty="0">
              <a:solidFill>
                <a:srgbClr val="660066"/>
              </a:solidFill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2865209" y="33152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~1ns</a:t>
            </a:r>
            <a:endParaRPr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31" name="直線矢印コネクタ 130"/>
          <p:cNvCxnSpPr/>
          <p:nvPr/>
        </p:nvCxnSpPr>
        <p:spPr>
          <a:xfrm>
            <a:off x="2460803" y="3684630"/>
            <a:ext cx="26256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直線矢印コネクタ 132"/>
          <p:cNvCxnSpPr/>
          <p:nvPr/>
        </p:nvCxnSpPr>
        <p:spPr>
          <a:xfrm flipH="1">
            <a:off x="2806611" y="3684630"/>
            <a:ext cx="28088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4568373" y="404049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~3ns</a:t>
            </a:r>
            <a:endParaRPr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7" name="直線矢印コネクタ 136"/>
          <p:cNvCxnSpPr/>
          <p:nvPr/>
        </p:nvCxnSpPr>
        <p:spPr>
          <a:xfrm>
            <a:off x="4162707" y="4419284"/>
            <a:ext cx="26256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>
          <a:xfrm flipH="1">
            <a:off x="4498548" y="4419284"/>
            <a:ext cx="28088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テキスト ボックス 138"/>
          <p:cNvSpPr txBox="1"/>
          <p:nvPr/>
        </p:nvSpPr>
        <p:spPr>
          <a:xfrm>
            <a:off x="2960053" y="1700980"/>
            <a:ext cx="160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</a:rPr>
              <a:t>laser ionization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5231945" y="5702779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660066"/>
                </a:solidFill>
              </a:rPr>
              <a:t>μ</a:t>
            </a:r>
            <a:r>
              <a:rPr lang="en-US" altLang="ja-JP" sz="2400" baseline="30000" dirty="0">
                <a:solidFill>
                  <a:srgbClr val="660066"/>
                </a:solidFill>
              </a:rPr>
              <a:t>+</a:t>
            </a:r>
            <a:r>
              <a:rPr lang="en-US" altLang="ja-JP" sz="2400" dirty="0">
                <a:solidFill>
                  <a:srgbClr val="660066"/>
                </a:solidFill>
                <a:sym typeface="Wingdings"/>
              </a:rPr>
              <a:t></a:t>
            </a:r>
            <a:r>
              <a:rPr lang="en-US" altLang="ja-JP" sz="2400" dirty="0">
                <a:solidFill>
                  <a:srgbClr val="660066"/>
                </a:solidFill>
              </a:rPr>
              <a:t>e</a:t>
            </a:r>
            <a:r>
              <a:rPr lang="en-US" altLang="ja-JP" sz="2400" baseline="30000" dirty="0">
                <a:solidFill>
                  <a:srgbClr val="660066"/>
                </a:solidFill>
              </a:rPr>
              <a:t>+</a:t>
            </a:r>
            <a:endParaRPr lang="ja-JP" altLang="en-US" sz="2400" baseline="30000" dirty="0">
              <a:solidFill>
                <a:srgbClr val="660066"/>
              </a:solidFill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3857253" y="3942811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</a:rPr>
              <a:t>μ</a:t>
            </a:r>
            <a:r>
              <a:rPr lang="en-US" altLang="ja-JP" sz="2400" baseline="30000" dirty="0">
                <a:solidFill>
                  <a:srgbClr val="0000FF"/>
                </a:solidFill>
              </a:rPr>
              <a:t>+</a:t>
            </a:r>
            <a:endParaRPr lang="ja-JP" alt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2326467" y="3147756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8000"/>
                </a:solidFill>
              </a:rPr>
              <a:t>μ</a:t>
            </a:r>
            <a:r>
              <a:rPr lang="en-US" altLang="ja-JP" sz="2400" baseline="30000" dirty="0">
                <a:solidFill>
                  <a:srgbClr val="008000"/>
                </a:solidFill>
              </a:rPr>
              <a:t>+</a:t>
            </a:r>
            <a:endParaRPr lang="ja-JP" altLang="en-US" sz="2400" baseline="30000" dirty="0">
              <a:solidFill>
                <a:srgbClr val="008000"/>
              </a:solidFill>
            </a:endParaRP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1839626" y="2100154"/>
            <a:ext cx="60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6600"/>
                </a:solidFill>
              </a:rPr>
              <a:t>Mu</a:t>
            </a:r>
            <a:endParaRPr lang="ja-JP" altLang="en-US" sz="2400" baseline="30000" dirty="0">
              <a:solidFill>
                <a:srgbClr val="FF6600"/>
              </a:solidFill>
            </a:endParaRPr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1521241" y="880367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</a:rPr>
              <a:t>μ</a:t>
            </a:r>
            <a:r>
              <a:rPr lang="en-US" altLang="ja-JP" sz="2400" baseline="30000" dirty="0">
                <a:solidFill>
                  <a:prstClr val="black"/>
                </a:solidFill>
              </a:rPr>
              <a:t>+</a:t>
            </a:r>
            <a:endParaRPr lang="ja-JP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46" name="正方形/長方形 145"/>
          <p:cNvSpPr/>
          <p:nvPr/>
        </p:nvSpPr>
        <p:spPr>
          <a:xfrm>
            <a:off x="8475374" y="1342032"/>
            <a:ext cx="668641" cy="5076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8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3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1400" tIns="45702" rIns="91400" bIns="45702"/>
          <a:lstStyle/>
          <a:p>
            <a:endParaRPr lang="ja-JP" altLang="en-US">
              <a:solidFill>
                <a:prstClr val="black"/>
              </a:solidFill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96" y="1865325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prstClr val="white"/>
                </a:solidFill>
                <a:latin typeface="Candara"/>
                <a:ea typeface="HGP明朝E"/>
              </a:rPr>
              <a:t>Bird’s eye photo in Feb. 2008</a:t>
            </a:r>
            <a:endParaRPr lang="en-US" altLang="ja-JP">
              <a:solidFill>
                <a:prstClr val="white"/>
              </a:solidFill>
              <a:latin typeface="Candara"/>
              <a:ea typeface="HGP明朝E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76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13" y="152426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  <a:ea typeface="HGP明朝E"/>
              </a:rPr>
              <a:t>J-PARC Facility</a:t>
            </a:r>
          </a:p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  <a:ea typeface="HGP明朝E"/>
              </a:rPr>
              <a:t>(KEK/JAEA)</a:t>
            </a:r>
            <a:endParaRPr lang="ja-JP" altLang="en-US" sz="2400" b="1" dirty="0">
              <a:ln w="19050">
                <a:solidFill>
                  <a:srgbClr val="073E87">
                    <a:tint val="1000"/>
                  </a:srgbClr>
                </a:solidFill>
                <a:prstDash val="solid"/>
              </a:ln>
              <a:solidFill>
                <a:srgbClr val="5BD078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rgbClr val="05E0DB">
                          <a:shade val="50000"/>
                          <a:satMod val="190000"/>
                        </a:srgbClr>
                      </a:gs>
                      <a:gs pos="0">
                        <a:srgbClr val="05E0DB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E0DB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ndara"/>
                <a:ea typeface="HGP明朝E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Science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Neutrino Beam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1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Main Ring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(30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GeV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1" y="5628382"/>
            <a:ext cx="2362200" cy="106956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3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3 GeV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12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4166400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2816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3-08-15 10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41"/>
            <a:ext cx="9144000" cy="5130500"/>
          </a:xfrm>
          <a:prstGeom prst="rect">
            <a:avLst/>
          </a:prstGeom>
        </p:spPr>
      </p:pic>
      <p:pic>
        <p:nvPicPr>
          <p:cNvPr id="13" name="図 12" descr="hline_image.PNG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40000">
            <a:off x="-1133103" y="3357246"/>
            <a:ext cx="4835383" cy="12475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/>
              <a:t>Proposed experimental site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13</a:t>
            </a:fld>
            <a:endParaRPr lang="ja-JP" altLang="en-US">
              <a:solidFill>
                <a:srgbClr val="073E87"/>
              </a:solidFill>
            </a:endParaRPr>
          </a:p>
        </p:txBody>
      </p:sp>
      <p:pic>
        <p:nvPicPr>
          <p:cNvPr id="10" name="図 9" descr="hline_image.PNG"/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4"/>
          <a:stretch/>
        </p:blipFill>
        <p:spPr>
          <a:xfrm rot="5340000">
            <a:off x="1969035" y="192816"/>
            <a:ext cx="4835383" cy="745561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40552" y="2719836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Parking lot</a:t>
            </a:r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41589" y="4397267"/>
            <a:ext cx="1265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endParaRPr lang="en-US" altLang="ja-JP" dirty="0">
              <a:solidFill>
                <a:prstClr val="black"/>
              </a:solidFill>
              <a:latin typeface="Candara"/>
              <a:ea typeface="HGP明朝E"/>
            </a:endParaRP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production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target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25449" y="5755770"/>
            <a:ext cx="194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sparation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neutron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source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60631" y="2816378"/>
            <a:ext cx="175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g-2/EDM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storage magnet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1038708">
            <a:off x="4280030" y="3963251"/>
            <a:ext cx="12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muon</a:t>
            </a:r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linac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5" name="フリーフォーム 4"/>
          <p:cNvSpPr/>
          <p:nvPr/>
        </p:nvSpPr>
        <p:spPr>
          <a:xfrm>
            <a:off x="1138135" y="2707853"/>
            <a:ext cx="6589191" cy="1761304"/>
          </a:xfrm>
          <a:custGeom>
            <a:avLst/>
            <a:gdLst>
              <a:gd name="connsiteX0" fmla="*/ 143764 w 6589191"/>
              <a:gd name="connsiteY0" fmla="*/ 1282038 h 1761304"/>
              <a:gd name="connsiteX1" fmla="*/ 359410 w 6589191"/>
              <a:gd name="connsiteY1" fmla="*/ 1437799 h 1761304"/>
              <a:gd name="connsiteX2" fmla="*/ 1078231 w 6589191"/>
              <a:gd name="connsiteY2" fmla="*/ 1425817 h 1761304"/>
              <a:gd name="connsiteX3" fmla="*/ 1689229 w 6589191"/>
              <a:gd name="connsiteY3" fmla="*/ 826735 h 1761304"/>
              <a:gd name="connsiteX4" fmla="*/ 2048639 w 6589191"/>
              <a:gd name="connsiteY4" fmla="*/ 1102313 h 1761304"/>
              <a:gd name="connsiteX5" fmla="*/ 2072600 w 6589191"/>
              <a:gd name="connsiteY5" fmla="*/ 1317983 h 1761304"/>
              <a:gd name="connsiteX6" fmla="*/ 4516591 w 6589191"/>
              <a:gd name="connsiteY6" fmla="*/ 922588 h 1761304"/>
              <a:gd name="connsiteX7" fmla="*/ 4432729 w 6589191"/>
              <a:gd name="connsiteY7" fmla="*/ 191707 h 1761304"/>
              <a:gd name="connsiteX8" fmla="*/ 6481368 w 6589191"/>
              <a:gd name="connsiteY8" fmla="*/ 0 h 1761304"/>
              <a:gd name="connsiteX9" fmla="*/ 6589191 w 6589191"/>
              <a:gd name="connsiteY9" fmla="*/ 1449781 h 1761304"/>
              <a:gd name="connsiteX10" fmla="*/ 4660355 w 6589191"/>
              <a:gd name="connsiteY10" fmla="*/ 1713377 h 1761304"/>
              <a:gd name="connsiteX11" fmla="*/ 371391 w 6589191"/>
              <a:gd name="connsiteY11" fmla="*/ 1761304 h 1761304"/>
              <a:gd name="connsiteX12" fmla="*/ 0 w 6589191"/>
              <a:gd name="connsiteY12" fmla="*/ 1473744 h 1761304"/>
              <a:gd name="connsiteX13" fmla="*/ 143764 w 6589191"/>
              <a:gd name="connsiteY13" fmla="*/ 1282038 h 17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191" h="1761304">
                <a:moveTo>
                  <a:pt x="143764" y="1282038"/>
                </a:moveTo>
                <a:lnTo>
                  <a:pt x="359410" y="1437799"/>
                </a:lnTo>
                <a:lnTo>
                  <a:pt x="1078231" y="1425817"/>
                </a:lnTo>
                <a:lnTo>
                  <a:pt x="1689229" y="826735"/>
                </a:lnTo>
                <a:lnTo>
                  <a:pt x="2048639" y="1102313"/>
                </a:lnTo>
                <a:lnTo>
                  <a:pt x="2072600" y="1317983"/>
                </a:lnTo>
                <a:lnTo>
                  <a:pt x="4516591" y="922588"/>
                </a:lnTo>
                <a:lnTo>
                  <a:pt x="4432729" y="191707"/>
                </a:lnTo>
                <a:lnTo>
                  <a:pt x="6481368" y="0"/>
                </a:lnTo>
                <a:lnTo>
                  <a:pt x="6589191" y="1449781"/>
                </a:lnTo>
                <a:lnTo>
                  <a:pt x="4660355" y="1713377"/>
                </a:lnTo>
                <a:lnTo>
                  <a:pt x="371391" y="1761304"/>
                </a:lnTo>
                <a:lnTo>
                  <a:pt x="0" y="1473744"/>
                </a:lnTo>
                <a:lnTo>
                  <a:pt x="143764" y="1282038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159142">
            <a:off x="3476465" y="2990597"/>
            <a:ext cx="1677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ndara"/>
                <a:ea typeface="HGP明朝E"/>
              </a:rPr>
              <a:t>H-Line</a:t>
            </a:r>
            <a:endParaRPr lang="ja-JP" altLang="en-US" sz="44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59054" y="4389492"/>
            <a:ext cx="1102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MuSEUM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DeeMe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5166" y="964145"/>
            <a:ext cx="4726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ndara"/>
                <a:ea typeface="HGP明朝E"/>
              </a:rPr>
              <a:t>Material and Life science Facility in J-PARC</a:t>
            </a:r>
            <a:endParaRPr lang="ja-JP" altLang="en-US" sz="2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4925CDAE-5BE9-B34C-A715-AC3A28BD6CAF}"/>
              </a:ext>
            </a:extLst>
          </p:cNvPr>
          <p:cNvSpPr/>
          <p:nvPr/>
        </p:nvSpPr>
        <p:spPr>
          <a:xfrm>
            <a:off x="4233672" y="1847088"/>
            <a:ext cx="1581912" cy="539496"/>
          </a:xfrm>
          <a:custGeom>
            <a:avLst/>
            <a:gdLst>
              <a:gd name="connsiteX0" fmla="*/ 0 w 1581912"/>
              <a:gd name="connsiteY0" fmla="*/ 18288 h 539496"/>
              <a:gd name="connsiteX1" fmla="*/ 0 w 1581912"/>
              <a:gd name="connsiteY1" fmla="*/ 539496 h 539496"/>
              <a:gd name="connsiteX2" fmla="*/ 1581912 w 1581912"/>
              <a:gd name="connsiteY2" fmla="*/ 512064 h 539496"/>
              <a:gd name="connsiteX3" fmla="*/ 1572768 w 1581912"/>
              <a:gd name="connsiteY3" fmla="*/ 0 h 539496"/>
              <a:gd name="connsiteX4" fmla="*/ 0 w 1581912"/>
              <a:gd name="connsiteY4" fmla="*/ 18288 h 53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912" h="539496">
                <a:moveTo>
                  <a:pt x="0" y="18288"/>
                </a:moveTo>
                <a:lnTo>
                  <a:pt x="0" y="539496"/>
                </a:lnTo>
                <a:lnTo>
                  <a:pt x="1581912" y="512064"/>
                </a:lnTo>
                <a:lnTo>
                  <a:pt x="1572768" y="0"/>
                </a:lnTo>
                <a:lnTo>
                  <a:pt x="0" y="1828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New Electric</a:t>
            </a:r>
          </a:p>
          <a:p>
            <a:pPr algn="ctr"/>
            <a:r>
              <a:rPr kumimoji="1" lang="en-US" altLang="ja-JP" sz="1400" dirty="0"/>
              <a:t>Power s</a:t>
            </a:r>
            <a:r>
              <a:rPr lang="en-US" altLang="ja-JP" sz="1400" dirty="0"/>
              <a:t>ubstation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049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animBg="1"/>
      <p:bldP spid="6" grpId="0"/>
      <p:bldP spid="20" grpId="0"/>
      <p:bldP spid="20" grpId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39483"/>
            <a:ext cx="7886700" cy="92541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New electric sub-station for H-line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8" y="1370339"/>
            <a:ext cx="3472090" cy="2845185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43" y="1320806"/>
            <a:ext cx="2415014" cy="29442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1" y="4800534"/>
            <a:ext cx="3464417" cy="183438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02" y="4800534"/>
            <a:ext cx="3449819" cy="1834389"/>
          </a:xfrm>
          <a:prstGeom prst="rect">
            <a:avLst/>
          </a:prstGeom>
        </p:spPr>
      </p:pic>
      <p:sp>
        <p:nvSpPr>
          <p:cNvPr id="10" name="右矢印 9"/>
          <p:cNvSpPr/>
          <p:nvPr/>
        </p:nvSpPr>
        <p:spPr>
          <a:xfrm>
            <a:off x="4226642" y="2296633"/>
            <a:ext cx="839972" cy="903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4226642" y="5183666"/>
            <a:ext cx="839972" cy="903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2953" y="838368"/>
            <a:ext cx="399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/>
              <a:t>Cabling hole on the wall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2953" y="4277314"/>
            <a:ext cx="433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B</a:t>
            </a:r>
            <a:r>
              <a:rPr kumimoji="1" lang="en-US" altLang="ja-JP" sz="2800" dirty="0"/>
              <a:t>edding </a:t>
            </a:r>
            <a:r>
              <a:rPr kumimoji="1" lang="en-US" altLang="ja-JP" sz="2800"/>
              <a:t>for the sub-station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19902" y="823824"/>
            <a:ext cx="232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Pictures by T. Yamazaki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662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 descr="IMG_07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66632" y="119817"/>
            <a:ext cx="143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2016.8.17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2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四角形: 角を丸くする 14"/>
          <p:cNvSpPr>
            <a:spLocks noChangeAspect="1"/>
          </p:cNvSpPr>
          <p:nvPr/>
        </p:nvSpPr>
        <p:spPr>
          <a:xfrm>
            <a:off x="-1" y="-1"/>
            <a:ext cx="9144001" cy="6862989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r="-1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左矢印 12"/>
          <p:cNvSpPr/>
          <p:nvPr/>
        </p:nvSpPr>
        <p:spPr>
          <a:xfrm rot="21206563">
            <a:off x="4002668" y="2166041"/>
            <a:ext cx="3105320" cy="1673696"/>
          </a:xfrm>
          <a:prstGeom prst="leftArrow">
            <a:avLst/>
          </a:prstGeom>
          <a:scene3d>
            <a:camera prst="isometricTopUp">
              <a:rot lat="20190874" lon="3756289" rev="562332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/>
              <a:t>branch</a:t>
            </a:r>
          </a:p>
        </p:txBody>
      </p:sp>
      <p:sp>
        <p:nvSpPr>
          <p:cNvPr id="12" name="左矢印 11"/>
          <p:cNvSpPr/>
          <p:nvPr/>
        </p:nvSpPr>
        <p:spPr>
          <a:xfrm rot="250309">
            <a:off x="1308266" y="1796686"/>
            <a:ext cx="5367971" cy="1673696"/>
          </a:xfrm>
          <a:prstGeom prst="leftArrow">
            <a:avLst/>
          </a:prstGeom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/>
              <a:t>surface </a:t>
            </a:r>
            <a:r>
              <a:rPr lang="en-US" altLang="ja-JP" sz="4800" dirty="0" err="1"/>
              <a:t>muon</a:t>
            </a:r>
            <a:endParaRPr kumimoji="1" lang="ja-JP" altLang="en-US" sz="4800" dirty="0"/>
          </a:p>
        </p:txBody>
      </p:sp>
      <p:sp>
        <p:nvSpPr>
          <p:cNvPr id="15" name="左矢印 14"/>
          <p:cNvSpPr/>
          <p:nvPr/>
        </p:nvSpPr>
        <p:spPr>
          <a:xfrm rot="250309">
            <a:off x="-411851" y="3147726"/>
            <a:ext cx="3024079" cy="1673696"/>
          </a:xfrm>
          <a:prstGeom prst="leftArrow">
            <a:avLst/>
          </a:prstGeom>
          <a:solidFill>
            <a:srgbClr val="FF0000"/>
          </a:solidFill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dirty="0"/>
              <a:t>mu LINAC</a:t>
            </a:r>
            <a:endParaRPr kumimoji="1" lang="ja-JP" altLang="en-US" sz="4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5196" y="3663419"/>
            <a:ext cx="3436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solidFill>
                  <a:schemeClr val="bg1"/>
                </a:solidFill>
              </a:rPr>
              <a:t>MuSEUM</a:t>
            </a:r>
            <a:r>
              <a:rPr kumimoji="1" lang="en-US" altLang="ja-JP" sz="2400" dirty="0">
                <a:solidFill>
                  <a:schemeClr val="bg1"/>
                </a:solidFill>
              </a:rPr>
              <a:t> (Mu-HFS, </a:t>
            </a:r>
            <a:r>
              <a:rPr kumimoji="1" lang="en-US" altLang="ja-JP" sz="2400" dirty="0" err="1">
                <a:solidFill>
                  <a:schemeClr val="bg1"/>
                </a:solidFill>
              </a:rPr>
              <a:t>μ</a:t>
            </a:r>
            <a:r>
              <a:rPr kumimoji="1" lang="en-US" altLang="ja-JP" sz="2400" baseline="-25000" dirty="0" err="1">
                <a:solidFill>
                  <a:schemeClr val="bg1"/>
                </a:solidFill>
              </a:rPr>
              <a:t>μ</a:t>
            </a:r>
            <a:r>
              <a:rPr kumimoji="1" lang="en-US" altLang="ja-JP" sz="2400" dirty="0">
                <a:solidFill>
                  <a:schemeClr val="bg1"/>
                </a:solidFill>
              </a:rPr>
              <a:t>/</a:t>
            </a:r>
            <a:r>
              <a:rPr lang="en-US" altLang="ja-JP" sz="2400" dirty="0" err="1">
                <a:solidFill>
                  <a:schemeClr val="bg1"/>
                </a:solidFill>
              </a:rPr>
              <a:t>μ</a:t>
            </a:r>
            <a:r>
              <a:rPr lang="en-US" altLang="ja-JP" sz="2400" baseline="-25000" dirty="0" err="1">
                <a:solidFill>
                  <a:schemeClr val="bg1"/>
                </a:solidFill>
              </a:rPr>
              <a:t>p</a:t>
            </a:r>
            <a:r>
              <a:rPr kumimoji="1" lang="en-US" altLang="ja-JP" sz="2400" dirty="0">
                <a:solidFill>
                  <a:schemeClr val="bg1"/>
                </a:solidFill>
              </a:rPr>
              <a:t>)</a:t>
            </a:r>
          </a:p>
          <a:p>
            <a:r>
              <a:rPr lang="en-US" altLang="ja-JP" sz="2400" dirty="0" err="1">
                <a:solidFill>
                  <a:schemeClr val="bg1"/>
                </a:solidFill>
              </a:rPr>
              <a:t>DeeMe</a:t>
            </a:r>
            <a:r>
              <a:rPr lang="en-US" altLang="ja-JP" sz="2400" dirty="0">
                <a:solidFill>
                  <a:schemeClr val="bg1"/>
                </a:solidFill>
              </a:rPr>
              <a:t> (mu-e conv.)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/>
        </p:blipFill>
        <p:spPr>
          <a:xfrm>
            <a:off x="0" y="925756"/>
            <a:ext cx="9144000" cy="5946129"/>
          </a:xfrm>
          <a:prstGeom prst="rect">
            <a:avLst/>
          </a:prstGeom>
        </p:spPr>
      </p:pic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DC16-E1AC-401E-A7F7-1429769FC7FF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flipH="1">
            <a:off x="61033" y="1680207"/>
            <a:ext cx="683707" cy="190576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55925" y="1486873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Production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 mm)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 GeV proton beam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( 333 uA)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719995" y="1927365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Surface muon beam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(28 MeV/c)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903907" y="224675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Muonium Production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(300 K ~ 25 meV⇒2.3 keV/c)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3995" y="-5902"/>
            <a:ext cx="568146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g-2/EDM Experiment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 J-PARC with Ultra-Cold Muon Beam </a:t>
            </a:r>
            <a:endParaRPr kumimoji="1" lang="ja-JP" altLang="en-US" sz="24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 rot="551590">
            <a:off x="-114871" y="2533019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Surface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34" charset="-128"/>
                <a:cs typeface="Symbol" charset="2"/>
              </a:rPr>
              <a:t>muon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 rot="159575">
            <a:off x="1272778" y="3556377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Ultra Cold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Symbol" charset="2"/>
                <a:ea typeface="ＭＳ Ｐゴシック" panose="020B0600070205080204" pitchFamily="34" charset="-128"/>
                <a:cs typeface="Symbol" charset="2"/>
              </a:rPr>
              <a:t>m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+ Source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 rot="173129">
            <a:off x="3894767" y="447985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LINAC (300 MeV/c)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619873" y="408648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Muon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Arial" pitchFamily="-109" charset="0"/>
                <a:ea typeface="ＭＳ Ｐゴシック" panose="020B0600070205080204" pitchFamily="34" charset="-128"/>
                <a:cs typeface="ＭＳ Ｐゴシック" pitchFamily="-109" charset="-128"/>
              </a:rPr>
              <a:t>storage</a:t>
            </a:r>
            <a:endParaRPr kumimoji="1" lang="ja-JP" altLang="en-US" sz="2000" b="1" i="0" u="none" strike="noStrike" kern="1200" cap="none" spc="0" normalizeH="0" baseline="0" noProof="0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" pitchFamily="-109" charset="0"/>
              <a:ea typeface="ＭＳ Ｐゴシック" panose="020B0600070205080204" pitchFamily="34" charset="-128"/>
              <a:cs typeface="ＭＳ Ｐゴシック" pitchFamily="-109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8949023" y="3024248"/>
            <a:ext cx="140385" cy="15204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632967" y="204716"/>
            <a:ext cx="3524603" cy="286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Silicon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Tracker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66 cm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Super Precision Storage Magnet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(3T, ~1ppm local precision)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562426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04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直線コネクタ 39"/>
          <p:cNvCxnSpPr/>
          <p:nvPr/>
        </p:nvCxnSpPr>
        <p:spPr>
          <a:xfrm flipH="1">
            <a:off x="203805" y="3024248"/>
            <a:ext cx="2239852" cy="1557461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2770496" y="3081058"/>
            <a:ext cx="1416213" cy="1496645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>
            <a:spLocks noChangeArrowheads="1"/>
          </p:cNvSpPr>
          <p:nvPr/>
        </p:nvSpPr>
        <p:spPr bwMode="auto">
          <a:xfrm>
            <a:off x="360834" y="4328526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Resonant Laser Ionization of Muonium (~10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6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/s)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88336" y="5674622"/>
            <a:ext cx="3158217" cy="954099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(g-2)  =   0.1 ppm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ΔEDM  = 10</a:t>
            </a:r>
            <a:r>
              <a:rPr kumimoji="1" lang="en-US" altLang="ja-JP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-21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cm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F9E777AE-1B9F-734F-8422-BB8CAC21DEB1}"/>
              </a:ext>
            </a:extLst>
          </p:cNvPr>
          <p:cNvSpPr/>
          <p:nvPr/>
        </p:nvSpPr>
        <p:spPr>
          <a:xfrm>
            <a:off x="61033" y="2264533"/>
            <a:ext cx="4772711" cy="4593467"/>
          </a:xfrm>
          <a:prstGeom prst="roundRect">
            <a:avLst>
              <a:gd name="adj" fmla="val 7366"/>
            </a:avLst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12480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tx1">
              <a:alpha val="41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Mu production experiment at TRIUMF (June-July, 2017)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2346" y="5940854"/>
            <a:ext cx="769152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Tested 25 samples in 3 weeks.</a:t>
            </a:r>
          </a:p>
          <a:p>
            <a:r>
              <a:rPr lang="en-US" altLang="ja-JP" sz="2400" dirty="0"/>
              <a:t>2/3rd of them were produced during run on the fly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1646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7210" y="1"/>
            <a:ext cx="8322310" cy="988540"/>
          </a:xfrm>
        </p:spPr>
        <p:txBody>
          <a:bodyPr/>
          <a:lstStyle/>
          <a:p>
            <a:r>
              <a:rPr kumimoji="1" lang="en-US" altLang="ja-JP" dirty="0"/>
              <a:t>Long-term stability of </a:t>
            </a:r>
            <a:r>
              <a:rPr kumimoji="1" lang="en-US" altLang="ja-JP"/>
              <a:t>Mu yield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" y="821635"/>
            <a:ext cx="8957187" cy="5323761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5689600" y="4663440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TRIUMF-S1249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(Online data)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81832" y="6009210"/>
            <a:ext cx="687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No hint of degradation observed for 2.5 days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08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b="1" dirty="0"/>
              <a:t>Summary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080" y="925417"/>
            <a:ext cx="8546954" cy="543093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The HVP workshop at KEK was </a:t>
            </a:r>
            <a:r>
              <a:rPr lang="en-US" altLang="ja-JP" b="1" dirty="0">
                <a:solidFill>
                  <a:srgbClr val="FF0000"/>
                </a:solidFill>
              </a:rPr>
              <a:t>a big success!</a:t>
            </a:r>
          </a:p>
          <a:p>
            <a:endParaRPr lang="en-US" altLang="ja-JP" dirty="0"/>
          </a:p>
          <a:p>
            <a:r>
              <a:rPr lang="en-US" altLang="ja-JP" dirty="0"/>
              <a:t>We have </a:t>
            </a:r>
            <a:r>
              <a:rPr lang="en-US" altLang="ja-JP" b="1" dirty="0">
                <a:solidFill>
                  <a:srgbClr val="FF0000"/>
                </a:solidFill>
              </a:rPr>
              <a:t>completed major part of homework </a:t>
            </a:r>
            <a:r>
              <a:rPr lang="en-US" altLang="ja-JP" dirty="0"/>
              <a:t>assigned by PAC and the TDR review committee (FRC).</a:t>
            </a:r>
          </a:p>
          <a:p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In addition</a:t>
            </a:r>
            <a:r>
              <a:rPr lang="en-US" altLang="ja-JP" dirty="0"/>
              <a:t>, we have made major progress</a:t>
            </a:r>
          </a:p>
          <a:p>
            <a:pPr lvl="1"/>
            <a:r>
              <a:rPr lang="en-US" altLang="ja-JP" dirty="0"/>
              <a:t>Data on thermal </a:t>
            </a:r>
            <a:r>
              <a:rPr lang="en-US" altLang="ja-JP" dirty="0" err="1"/>
              <a:t>muonium</a:t>
            </a:r>
            <a:r>
              <a:rPr lang="en-US" altLang="ja-JP" dirty="0"/>
              <a:t> production taken at TRIUMF</a:t>
            </a:r>
          </a:p>
          <a:p>
            <a:pPr lvl="1"/>
            <a:r>
              <a:rPr lang="en-US" altLang="ja-JP" b="1" dirty="0">
                <a:solidFill>
                  <a:srgbClr val="082CC4"/>
                </a:solidFill>
              </a:rPr>
              <a:t>First muon acceleration to 90 </a:t>
            </a:r>
            <a:r>
              <a:rPr lang="en-US" altLang="ja-JP" b="1" dirty="0" err="1">
                <a:solidFill>
                  <a:srgbClr val="082CC4"/>
                </a:solidFill>
              </a:rPr>
              <a:t>keV</a:t>
            </a:r>
            <a:endParaRPr lang="en-US" altLang="ja-JP" b="1" dirty="0">
              <a:solidFill>
                <a:srgbClr val="082CC4"/>
              </a:solidFill>
            </a:endParaRPr>
          </a:p>
          <a:p>
            <a:pPr lvl="1"/>
            <a:r>
              <a:rPr lang="en-US" altLang="ja-JP" b="1" dirty="0">
                <a:solidFill>
                  <a:srgbClr val="082CC4"/>
                </a:solidFill>
              </a:rPr>
              <a:t>Cross calibration of NMR probe in 20 ppb (8 digits)</a:t>
            </a:r>
            <a:endParaRPr lang="en-US" altLang="ja-JP" dirty="0"/>
          </a:p>
          <a:p>
            <a:pPr lvl="1"/>
            <a:r>
              <a:rPr lang="en-US" altLang="ja-JP" dirty="0"/>
              <a:t>Test of a thin beam monitor at J-PARC</a:t>
            </a:r>
          </a:p>
          <a:p>
            <a:pPr lvl="1"/>
            <a:r>
              <a:rPr kumimoji="1" lang="en-US" altLang="ja-JP" dirty="0"/>
              <a:t>Mu-HFS data taking with the “g-2 silicon detector” (</a:t>
            </a:r>
            <a:r>
              <a:rPr kumimoji="1" lang="en-US" altLang="ja-JP" dirty="0" err="1"/>
              <a:t>MuSEUM</a:t>
            </a:r>
            <a:r>
              <a:rPr kumimoji="1" lang="en-US" altLang="ja-JP" dirty="0"/>
              <a:t>)</a:t>
            </a:r>
          </a:p>
          <a:p>
            <a:endParaRPr kumimoji="1" lang="en-US" altLang="ja-JP" dirty="0"/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In coming years,</a:t>
            </a:r>
          </a:p>
          <a:p>
            <a:pPr lvl="1"/>
            <a:r>
              <a:rPr kumimoji="1" lang="en-US" altLang="ja-JP" dirty="0"/>
              <a:t>Construction of muon beamline (H-line)</a:t>
            </a:r>
          </a:p>
          <a:p>
            <a:pPr lvl="1"/>
            <a:r>
              <a:rPr kumimoji="1" lang="en-US" altLang="ja-JP" dirty="0"/>
              <a:t>Demonstration of “muon cooling”</a:t>
            </a:r>
          </a:p>
          <a:p>
            <a:pPr lvl="1"/>
            <a:r>
              <a:rPr kumimoji="1" lang="en-US" altLang="ja-JP" dirty="0"/>
              <a:t>Re-acceleration to 1 MeV</a:t>
            </a:r>
          </a:p>
          <a:p>
            <a:pPr lvl="1"/>
            <a:r>
              <a:rPr lang="en-US" altLang="ja-JP" dirty="0"/>
              <a:t>Results from the </a:t>
            </a:r>
            <a:r>
              <a:rPr lang="en-US" altLang="ja-JP" dirty="0" err="1"/>
              <a:t>MuSEUM</a:t>
            </a:r>
            <a:r>
              <a:rPr lang="en-US" altLang="ja-JP" dirty="0"/>
              <a:t> experiment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7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492761"/>
            <a:ext cx="6410325" cy="6229435"/>
          </a:xfr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"/>
            <a:ext cx="8961120" cy="985520"/>
          </a:xfrm>
        </p:spPr>
        <p:txBody>
          <a:bodyPr>
            <a:normAutofit/>
          </a:bodyPr>
          <a:lstStyle/>
          <a:p>
            <a:r>
              <a:rPr lang="en-US" altLang="ja-JP" sz="3600" dirty="0" err="1"/>
              <a:t>Muonium</a:t>
            </a:r>
            <a:r>
              <a:rPr lang="en-US" altLang="ja-JP" sz="3600" dirty="0"/>
              <a:t> spin precession in vacuum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85920" y="1854366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TRIUMF-S1249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(Online data)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57950" y="5053639"/>
            <a:ext cx="257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Reconfirmed polarization of Mu </a:t>
            </a:r>
            <a:r>
              <a:rPr kumimoji="1" lang="en-US" altLang="ja-JP" sz="2400" b="1">
                <a:solidFill>
                  <a:srgbClr val="00B050"/>
                </a:solidFill>
              </a:rPr>
              <a:t>in vacuum.</a:t>
            </a:r>
            <a:endParaRPr kumimoji="1" lang="en-US" altLang="ja-JP" sz="2400" b="1" dirty="0">
              <a:solidFill>
                <a:srgbClr val="00B05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0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グラフ 19"/>
          <p:cNvGraphicFramePr>
            <a:graphicFrameLocks/>
          </p:cNvGraphicFramePr>
          <p:nvPr>
            <p:extLst/>
          </p:nvPr>
        </p:nvGraphicFramePr>
        <p:xfrm>
          <a:off x="1407601" y="1480497"/>
          <a:ext cx="6646154" cy="398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1" y="263770"/>
            <a:ext cx="7886700" cy="6526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3692" dirty="0">
                <a:ea typeface="Hiragino Maru Gothic ProN W4" charset="-128"/>
                <a:cs typeface="Hiragino Maru Gothic ProN W4" charset="-128"/>
              </a:rPr>
              <a:t>Mu yields vs ablation parameters</a:t>
            </a:r>
            <a:endParaRPr lang="ja-JP" altLang="en-US" sz="3692" dirty="0"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BA52-0E22-9D46-89A1-9FAE23D08CB3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9" name="コンテンツ プレースホルダー 2"/>
          <p:cNvSpPr txBox="1">
            <a:spLocks/>
          </p:cNvSpPr>
          <p:nvPr/>
        </p:nvSpPr>
        <p:spPr>
          <a:xfrm>
            <a:off x="97449" y="5285851"/>
            <a:ext cx="8949103" cy="1142698"/>
          </a:xfrm>
          <a:prstGeom prst="rect">
            <a:avLst/>
          </a:prstGeom>
        </p:spPr>
        <p:txBody>
          <a:bodyPr vert="horz" lIns="84406" tIns="42203" rIns="84406" bIns="42203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54"/>
              </a:spcBef>
            </a:pPr>
            <a:r>
              <a:rPr lang="en-US" altLang="ja-JP" sz="2215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2.5-3% Mu yield is necessary to achieve BNL precision.</a:t>
            </a:r>
          </a:p>
          <a:p>
            <a:pPr>
              <a:lnSpc>
                <a:spcPct val="100000"/>
              </a:lnSpc>
              <a:spcBef>
                <a:spcPts val="554"/>
              </a:spcBef>
            </a:pPr>
            <a:r>
              <a:rPr lang="en-US" altLang="ja-JP" sz="2215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This was confirmed by newly prepared samples.</a:t>
            </a:r>
          </a:p>
          <a:p>
            <a:pPr>
              <a:lnSpc>
                <a:spcPct val="100000"/>
              </a:lnSpc>
              <a:spcBef>
                <a:spcPts val="554"/>
              </a:spcBef>
            </a:pPr>
            <a:r>
              <a:rPr lang="en-US" altLang="ja-JP" sz="2246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Detailed analysis is on-going to understand the emission mechanism.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570768" y="796423"/>
            <a:ext cx="7944582" cy="972849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54"/>
              </a:spcBef>
            </a:pPr>
            <a:r>
              <a:rPr lang="en-US" altLang="ja-JP" sz="2215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Ablation area fraction</a:t>
            </a:r>
          </a:p>
          <a:p>
            <a:pPr marL="0" indent="246191">
              <a:lnSpc>
                <a:spcPct val="100000"/>
              </a:lnSpc>
              <a:spcBef>
                <a:spcPts val="554"/>
              </a:spcBef>
              <a:buNone/>
            </a:pPr>
            <a:r>
              <a:rPr lang="en-US" altLang="ja-JP" sz="1846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= [hole base area] / [emission face area] ∝ [aspect ratio]</a:t>
            </a:r>
            <a:r>
              <a:rPr lang="en-US" altLang="ja-JP" sz="1846" baseline="300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91570" y="4393286"/>
            <a:ext cx="590226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46" dirty="0">
                <a:solidFill>
                  <a:srgbClr val="00B0F0"/>
                </a:solidFill>
              </a:rPr>
              <a:t>Flat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2160701" y="3494517"/>
            <a:ext cx="172192" cy="238026"/>
          </a:xfrm>
          <a:prstGeom prst="line">
            <a:avLst/>
          </a:prstGeom>
          <a:ln w="19050">
            <a:solidFill>
              <a:srgbClr val="7030A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001662" y="3001618"/>
            <a:ext cx="1223412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77" dirty="0">
                <a:solidFill>
                  <a:srgbClr val="7030A0"/>
                </a:solidFill>
              </a:rPr>
              <a:t>Continuous</a:t>
            </a:r>
          </a:p>
          <a:p>
            <a:pPr algn="ctr"/>
            <a:r>
              <a:rPr lang="en-US" altLang="ja-JP" sz="1477" dirty="0">
                <a:solidFill>
                  <a:srgbClr val="7030A0"/>
                </a:solidFill>
              </a:rPr>
              <a:t>ablation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 rot="20322174">
            <a:off x="4618059" y="3946128"/>
            <a:ext cx="1917513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85" dirty="0">
                <a:solidFill>
                  <a:schemeClr val="tx1">
                    <a:lumMod val="65000"/>
                    <a:lumOff val="35000"/>
                  </a:schemeClr>
                </a:solidFill>
                <a:latin typeface="Osaka" charset="-128"/>
                <a:ea typeface="Osaka" charset="-128"/>
                <a:cs typeface="Osaka" charset="-128"/>
              </a:rPr>
              <a:t>Preliminary</a:t>
            </a:r>
            <a:endParaRPr lang="ja-JP" altLang="en-US" sz="2585" dirty="0">
              <a:solidFill>
                <a:schemeClr val="tx1">
                  <a:lumMod val="65000"/>
                  <a:lumOff val="35000"/>
                </a:schemeClr>
              </a:solidFill>
              <a:latin typeface="Osaka" charset="-128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581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8752570" y="245567"/>
            <a:ext cx="166712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22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19695" y="-26788"/>
            <a:ext cx="859928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40640" marR="40640" defTabSz="927100">
              <a:lnSpc>
                <a:spcPct val="150000"/>
              </a:lnSpc>
              <a:buClr>
                <a:srgbClr val="FFFFFF"/>
              </a:buClr>
              <a:buFont typeface="ヒラギノ角ゴ Pro W3"/>
              <a:defRPr sz="4200" b="1">
                <a:solidFill>
                  <a:srgbClr val="0433FF"/>
                </a:solidFill>
                <a:effectLst>
                  <a:outerShdw blurRad="63500" dist="38100" dir="2700000" rotWithShape="0">
                    <a:srgbClr val="515151">
                      <a:alpha val="74996"/>
                    </a:srgbClr>
                  </a:outerShdw>
                </a:effectLst>
                <a:uFill>
                  <a:solidFill>
                    <a:srgbClr val="FF9300"/>
                  </a:solidFill>
                </a:uFill>
              </a:defRPr>
            </a:lvl1pPr>
          </a:lstStyle>
          <a:p>
            <a:pPr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kumimoji="0" sz="3000" b="0" kern="0"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Schematic of laser system</a:t>
            </a:r>
          </a:p>
        </p:txBody>
      </p:sp>
      <p:pic>
        <p:nvPicPr>
          <p:cNvPr id="22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724" y="1285876"/>
            <a:ext cx="8420695" cy="4860823"/>
          </a:xfrm>
          <a:prstGeom prst="rect">
            <a:avLst/>
          </a:prstGeom>
          <a:ln w="25400">
            <a:rou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170034" y="40383"/>
            <a:ext cx="298018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atinLnBrk="1" hangingPunct="0"/>
            <a:r>
              <a:rPr kumimoji="0" lang="en-US" altLang="ja-JP" sz="16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Slide by Satoshi Wada (RIKEN)</a:t>
            </a:r>
            <a:endParaRPr kumimoji="0" lang="ja-JP" altLang="en-US" sz="160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855726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8752570" y="245567"/>
            <a:ext cx="166712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23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19695" y="-26788"/>
            <a:ext cx="859928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40640" marR="40640" defTabSz="927100">
              <a:lnSpc>
                <a:spcPct val="150000"/>
              </a:lnSpc>
              <a:buClr>
                <a:srgbClr val="FFFFFF"/>
              </a:buClr>
              <a:buFont typeface="ヒラギノ角ゴ Pro W3"/>
              <a:defRPr sz="4200" b="1">
                <a:solidFill>
                  <a:srgbClr val="0433FF"/>
                </a:solidFill>
                <a:effectLst>
                  <a:outerShdw blurRad="63500" dist="38100" dir="2700000" rotWithShape="0">
                    <a:srgbClr val="515151">
                      <a:alpha val="74996"/>
                    </a:srgbClr>
                  </a:outerShdw>
                </a:effectLst>
                <a:uFill>
                  <a:solidFill>
                    <a:srgbClr val="FF9300"/>
                  </a:solidFill>
                </a:uFill>
              </a:defRPr>
            </a:lvl1pPr>
          </a:lstStyle>
          <a:p>
            <a:pPr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kumimoji="0" sz="3000" b="0" kern="0"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Schematic of laser system</a:t>
            </a:r>
          </a:p>
        </p:txBody>
      </p:sp>
      <p:pic>
        <p:nvPicPr>
          <p:cNvPr id="22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724" y="1285876"/>
            <a:ext cx="8420695" cy="4860823"/>
          </a:xfrm>
          <a:prstGeom prst="rect">
            <a:avLst/>
          </a:prstGeom>
          <a:ln w="25400">
            <a:rou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170034" y="40383"/>
            <a:ext cx="298018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atinLnBrk="1" hangingPunct="0"/>
            <a:r>
              <a:rPr kumimoji="0" lang="en-US" altLang="ja-JP" sz="16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Slide by Satoshi Wada (RIKEN)</a:t>
            </a:r>
            <a:endParaRPr kumimoji="0" lang="ja-JP" altLang="en-US" sz="160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" name="pasted-image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204" y="2708047"/>
            <a:ext cx="4977078" cy="37328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59"/>
          <p:cNvSpPr/>
          <p:nvPr/>
        </p:nvSpPr>
        <p:spPr>
          <a:xfrm>
            <a:off x="4036246" y="3184296"/>
            <a:ext cx="13735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24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>
                <a:latin typeface="Candara"/>
              </a:rPr>
              <a:t>Lyman-α</a:t>
            </a:r>
          </a:p>
        </p:txBody>
      </p:sp>
      <p:sp>
        <p:nvSpPr>
          <p:cNvPr id="8" name="Shape 260"/>
          <p:cNvSpPr/>
          <p:nvPr/>
        </p:nvSpPr>
        <p:spPr>
          <a:xfrm>
            <a:off x="7112424" y="3184296"/>
            <a:ext cx="17235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24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>
                <a:latin typeface="Candara"/>
              </a:rPr>
              <a:t>guide laser</a:t>
            </a:r>
          </a:p>
        </p:txBody>
      </p:sp>
      <p:sp>
        <p:nvSpPr>
          <p:cNvPr id="9" name="Shape 261"/>
          <p:cNvSpPr/>
          <p:nvPr/>
        </p:nvSpPr>
        <p:spPr>
          <a:xfrm flipH="1" flipV="1">
            <a:off x="4792715" y="3595608"/>
            <a:ext cx="1267471" cy="82684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2400">
              <a:solidFill>
                <a:prstClr val="black"/>
              </a:solid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10" name="Shape 262"/>
          <p:cNvSpPr/>
          <p:nvPr/>
        </p:nvSpPr>
        <p:spPr>
          <a:xfrm flipV="1">
            <a:off x="7147027" y="3679547"/>
            <a:ext cx="658962" cy="65896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2400">
              <a:solidFill>
                <a:prstClr val="black"/>
              </a:solid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56544" y="2751392"/>
            <a:ext cx="441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prstClr val="white"/>
                </a:solidFill>
                <a:latin typeface="Candara"/>
                <a:ea typeface="HGP明朝E"/>
              </a:rPr>
              <a:t>Generation of Lyman-α at J-PARC U-line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41791" y="5845151"/>
            <a:ext cx="392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estimated energy = 8.4μJ (after </a:t>
            </a:r>
            <a:r>
              <a:rPr lang="en-US" altLang="ja-JP" dirty="0" err="1">
                <a:solidFill>
                  <a:prstClr val="white"/>
                </a:solidFill>
                <a:latin typeface="Candara"/>
                <a:ea typeface="HGP明朝E"/>
              </a:rPr>
              <a:t>LiF</a:t>
            </a:r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) </a:t>
            </a:r>
          </a:p>
          <a:p>
            <a:pPr algn="r"/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                                    (design goal: 100μJ)</a:t>
            </a:r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21862005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accsyste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51" y="413330"/>
            <a:ext cx="8546668" cy="644467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716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Adopted technology for muon acceleration</a:t>
            </a:r>
            <a:endParaRPr kumimoji="1" lang="ja-JP" altLang="en-US" sz="3600" dirty="0"/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161925" y="5943600"/>
            <a:ext cx="974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Bunching</a:t>
            </a:r>
          </a:p>
          <a:p>
            <a:r>
              <a:rPr lang="en-US" altLang="ja-JP" sz="1600">
                <a:latin typeface="Times New Roman" pitchFamily="18" charset="0"/>
              </a:rPr>
              <a:t>Section</a:t>
            </a: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2286000" y="6096000"/>
            <a:ext cx="1936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High hunt impedance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4495800" y="5956300"/>
            <a:ext cx="1814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External coupling</a:t>
            </a:r>
            <a:br>
              <a:rPr lang="en-US" altLang="ja-JP" sz="1600">
                <a:latin typeface="Times New Roman" pitchFamily="18" charset="0"/>
              </a:rPr>
            </a:br>
            <a:r>
              <a:rPr lang="en-US" altLang="ja-JP" sz="1600">
                <a:latin typeface="Times New Roman" pitchFamily="18" charset="0"/>
              </a:rPr>
              <a:t>structure for low-β</a:t>
            </a: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6913563" y="5943600"/>
            <a:ext cx="18494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Similar to electron </a:t>
            </a:r>
            <a:br>
              <a:rPr lang="en-US" altLang="ja-JP" sz="1600">
                <a:latin typeface="Times New Roman" pitchFamily="18" charset="0"/>
              </a:rPr>
            </a:br>
            <a:r>
              <a:rPr lang="en-US" altLang="ja-JP" sz="1600">
                <a:latin typeface="Times New Roman" pitchFamily="18" charset="0"/>
              </a:rPr>
              <a:t>accelerator to obtain</a:t>
            </a:r>
            <a:br>
              <a:rPr lang="en-US" altLang="ja-JP" sz="1600">
                <a:latin typeface="Times New Roman" pitchFamily="18" charset="0"/>
              </a:rPr>
            </a:br>
            <a:r>
              <a:rPr lang="en-US" altLang="ja-JP" sz="1600">
                <a:latin typeface="Times New Roman" pitchFamily="18" charset="0"/>
              </a:rPr>
              <a:t>high gradient.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93333" y="6401335"/>
            <a:ext cx="262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</a:rPr>
              <a:t>M. </a:t>
            </a:r>
            <a:r>
              <a:rPr lang="en-US" altLang="ja-JP" sz="1400" b="1" dirty="0" err="1">
                <a:solidFill>
                  <a:srgbClr val="0000FF"/>
                </a:solidFill>
              </a:rPr>
              <a:t>Otani</a:t>
            </a:r>
            <a:r>
              <a:rPr lang="en-US" altLang="ja-JP" sz="1400" b="1" dirty="0">
                <a:solidFill>
                  <a:srgbClr val="0000FF"/>
                </a:solidFill>
              </a:rPr>
              <a:t> et al., Phys. Rev. </a:t>
            </a:r>
            <a:r>
              <a:rPr lang="en-US" altLang="ja-JP" sz="1400" b="1" dirty="0" err="1">
                <a:solidFill>
                  <a:srgbClr val="0000FF"/>
                </a:solidFill>
              </a:rPr>
              <a:t>Accel</a:t>
            </a:r>
            <a:r>
              <a:rPr lang="en-US" altLang="ja-JP" sz="1400" b="1" dirty="0">
                <a:solidFill>
                  <a:srgbClr val="0000FF"/>
                </a:solidFill>
              </a:rPr>
              <a:t>. Beams 19, 040101 (2016)</a:t>
            </a:r>
            <a:endParaRPr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0746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21720" y="4562954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Q-magnets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8780" y="3974019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RFQ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9439" y="400063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IH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35" y="53168"/>
            <a:ext cx="8934107" cy="644872"/>
          </a:xfrm>
        </p:spPr>
        <p:txBody>
          <a:bodyPr>
            <a:noAutofit/>
          </a:bodyPr>
          <a:lstStyle/>
          <a:p>
            <a:r>
              <a:rPr lang="en-US" altLang="ja-JP" sz="4000" dirty="0" err="1"/>
              <a:t>Beamline</a:t>
            </a:r>
            <a:r>
              <a:rPr lang="en-US" altLang="ja-JP" sz="4000" dirty="0"/>
              <a:t> and </a:t>
            </a:r>
            <a:r>
              <a:rPr lang="en-US" altLang="ja-JP" sz="4000" dirty="0" err="1"/>
              <a:t>muon</a:t>
            </a:r>
            <a:r>
              <a:rPr lang="en-US" altLang="ja-JP" sz="4000" dirty="0"/>
              <a:t> accelerator at </a:t>
            </a:r>
            <a:r>
              <a:rPr kumimoji="1" lang="en-US" altLang="ja-JP" sz="4000" dirty="0"/>
              <a:t>H-line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54216" y="3909215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Mu</a:t>
            </a:r>
          </a:p>
          <a:p>
            <a:r>
              <a:rPr lang="en-US" altLang="ja-JP" sz="1400" dirty="0">
                <a:solidFill>
                  <a:srgbClr val="FFFF00"/>
                </a:solidFill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2937" y="4236247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Beam </a:t>
            </a:r>
          </a:p>
          <a:p>
            <a:r>
              <a:rPr kumimoji="1" lang="en-US" altLang="ja-JP" sz="1200" dirty="0">
                <a:solidFill>
                  <a:srgbClr val="FFFF00"/>
                </a:solidFill>
              </a:rPr>
              <a:t>diagnostics</a:t>
            </a:r>
          </a:p>
          <a:p>
            <a:r>
              <a:rPr lang="en-US" altLang="ja-JP" sz="1200" dirty="0">
                <a:solidFill>
                  <a:srgbClr val="FFFF00"/>
                </a:solidFill>
              </a:rPr>
              <a:t>detectors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8136" y="897485"/>
            <a:ext cx="2392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J-PARC MLF</a:t>
            </a:r>
          </a:p>
          <a:p>
            <a:r>
              <a:rPr lang="en-US" altLang="ja-JP" sz="2400" dirty="0"/>
              <a:t>Experimental Hall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58647" y="4544024"/>
            <a:ext cx="907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Solenoid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7929" y="4516295"/>
            <a:ext cx="72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</a:rPr>
              <a:t>Beam</a:t>
            </a:r>
          </a:p>
          <a:p>
            <a:r>
              <a:rPr kumimoji="1" lang="en-US" altLang="ja-JP" sz="1400" dirty="0">
                <a:solidFill>
                  <a:srgbClr val="000000"/>
                </a:solidFill>
              </a:rPr>
              <a:t>Blocker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 rot="19074295">
            <a:off x="1766421" y="1963117"/>
            <a:ext cx="1819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H1 </a:t>
            </a:r>
            <a:r>
              <a:rPr kumimoji="1" lang="en-US" altLang="ja-JP" sz="1600" b="1" dirty="0"/>
              <a:t>area</a:t>
            </a:r>
          </a:p>
          <a:p>
            <a:r>
              <a:rPr kumimoji="1" lang="en-US" altLang="ja-JP" sz="1600" b="1" dirty="0"/>
              <a:t>(</a:t>
            </a:r>
            <a:r>
              <a:rPr kumimoji="1" lang="en-US" altLang="ja-JP" sz="1600" b="1" dirty="0" err="1"/>
              <a:t>MuSEUM</a:t>
            </a:r>
            <a:r>
              <a:rPr kumimoji="1" lang="en-US" altLang="ja-JP" sz="1600" b="1" dirty="0"/>
              <a:t>/</a:t>
            </a:r>
            <a:r>
              <a:rPr kumimoji="1" lang="en-US" altLang="ja-JP" sz="1600" b="1" dirty="0" err="1"/>
              <a:t>DeeMe</a:t>
            </a:r>
            <a:r>
              <a:rPr kumimoji="1" lang="en-US" altLang="ja-JP" sz="1600" b="1" dirty="0"/>
              <a:t>)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35475" y="4466893"/>
            <a:ext cx="74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Bend</a:t>
            </a:r>
          </a:p>
          <a:p>
            <a:r>
              <a:rPr lang="en-US" altLang="ja-JP" sz="1400" dirty="0"/>
              <a:t>magnet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 rot="19039667">
            <a:off x="699649" y="2942326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Q-magnets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blocker</a:t>
            </a:r>
            <a:endParaRPr kumimoji="1" lang="ja-JP" altLang="en-US" sz="1050" dirty="0"/>
          </a:p>
        </p:txBody>
      </p:sp>
      <p:sp>
        <p:nvSpPr>
          <p:cNvPr id="38" name="テキスト ボックス 37"/>
          <p:cNvSpPr txBox="1"/>
          <p:nvPr/>
        </p:nvSpPr>
        <p:spPr>
          <a:xfrm rot="217081">
            <a:off x="8588" y="3903076"/>
            <a:ext cx="2313892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surface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muon</a:t>
            </a:r>
            <a:r>
              <a:rPr kumimoji="1" lang="en-US" altLang="ja-JP" b="1" dirty="0">
                <a:solidFill>
                  <a:srgbClr val="FF0000"/>
                </a:solidFill>
              </a:rPr>
              <a:t> (4 MeV)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217081">
            <a:off x="4381576" y="4687621"/>
            <a:ext cx="3405099" cy="33855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FF00"/>
                </a:solidFill>
              </a:rPr>
              <a:t>accelerated </a:t>
            </a:r>
            <a:r>
              <a:rPr kumimoji="1" lang="en-US" altLang="ja-JP" sz="1600" b="1" dirty="0" err="1">
                <a:solidFill>
                  <a:srgbClr val="FFFF00"/>
                </a:solidFill>
              </a:rPr>
              <a:t>muon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 (25meV</a:t>
            </a:r>
            <a:r>
              <a:rPr kumimoji="1" lang="en-US" altLang="ja-JP" sz="1600" b="1" dirty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altLang="ja-JP" sz="1600" b="1" dirty="0">
                <a:solidFill>
                  <a:srgbClr val="FFFF00"/>
                </a:solidFill>
                <a:sym typeface="Wingdings"/>
              </a:rPr>
              <a:t>4.5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 MeV)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547258" y="3900607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Initial</a:t>
            </a:r>
          </a:p>
          <a:p>
            <a:r>
              <a:rPr lang="en-US" altLang="ja-JP" sz="1400" dirty="0" err="1">
                <a:solidFill>
                  <a:srgbClr val="FFFF00"/>
                </a:solidFill>
              </a:rPr>
              <a:t>Accel</a:t>
            </a:r>
            <a:r>
              <a:rPr lang="en-US" altLang="ja-JP" sz="14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8706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21720" y="4562954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Q-magnets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8780" y="3974019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RFQ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9439" y="400063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IH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35" y="53168"/>
            <a:ext cx="8934107" cy="644872"/>
          </a:xfrm>
        </p:spPr>
        <p:txBody>
          <a:bodyPr>
            <a:noAutofit/>
          </a:bodyPr>
          <a:lstStyle/>
          <a:p>
            <a:r>
              <a:rPr lang="en-US" altLang="ja-JP" sz="4000" dirty="0" err="1"/>
              <a:t>Beamline</a:t>
            </a:r>
            <a:r>
              <a:rPr lang="en-US" altLang="ja-JP" sz="4000" dirty="0"/>
              <a:t> and </a:t>
            </a:r>
            <a:r>
              <a:rPr lang="en-US" altLang="ja-JP" sz="4000" dirty="0" err="1"/>
              <a:t>muon</a:t>
            </a:r>
            <a:r>
              <a:rPr lang="en-US" altLang="ja-JP" sz="4000" dirty="0"/>
              <a:t> accelerator at H-line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54216" y="3909215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Mu</a:t>
            </a:r>
          </a:p>
          <a:p>
            <a:r>
              <a:rPr lang="en-US" altLang="ja-JP" sz="1400" dirty="0">
                <a:solidFill>
                  <a:srgbClr val="FFFF00"/>
                </a:solidFill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2937" y="4236247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Beam </a:t>
            </a:r>
          </a:p>
          <a:p>
            <a:r>
              <a:rPr kumimoji="1" lang="en-US" altLang="ja-JP" sz="1200" dirty="0">
                <a:solidFill>
                  <a:srgbClr val="FFFF00"/>
                </a:solidFill>
              </a:rPr>
              <a:t>diagnostics</a:t>
            </a:r>
          </a:p>
          <a:p>
            <a:r>
              <a:rPr lang="en-US" altLang="ja-JP" sz="1200" dirty="0">
                <a:solidFill>
                  <a:srgbClr val="FFFF00"/>
                </a:solidFill>
              </a:rPr>
              <a:t>detectors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8136" y="897485"/>
            <a:ext cx="2392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J-PARC MLF</a:t>
            </a:r>
          </a:p>
          <a:p>
            <a:r>
              <a:rPr lang="en-US" altLang="ja-JP" sz="2400" dirty="0"/>
              <a:t>Experimental Hall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58647" y="4544024"/>
            <a:ext cx="907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Solenoid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7929" y="4516295"/>
            <a:ext cx="72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</a:rPr>
              <a:t>Beam</a:t>
            </a:r>
          </a:p>
          <a:p>
            <a:r>
              <a:rPr kumimoji="1" lang="en-US" altLang="ja-JP" sz="1400" dirty="0">
                <a:solidFill>
                  <a:srgbClr val="000000"/>
                </a:solidFill>
              </a:rPr>
              <a:t>Blocker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 rot="19074295">
            <a:off x="1766421" y="1963117"/>
            <a:ext cx="1819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H1 </a:t>
            </a:r>
            <a:r>
              <a:rPr kumimoji="1" lang="en-US" altLang="ja-JP" sz="1600" b="1" dirty="0"/>
              <a:t>area</a:t>
            </a:r>
          </a:p>
          <a:p>
            <a:r>
              <a:rPr kumimoji="1" lang="en-US" altLang="ja-JP" sz="1600" b="1" dirty="0"/>
              <a:t>(</a:t>
            </a:r>
            <a:r>
              <a:rPr kumimoji="1" lang="en-US" altLang="ja-JP" sz="1600" b="1" dirty="0" err="1"/>
              <a:t>MuSEUM</a:t>
            </a:r>
            <a:r>
              <a:rPr kumimoji="1" lang="en-US" altLang="ja-JP" sz="1600" b="1" dirty="0"/>
              <a:t>/</a:t>
            </a:r>
            <a:r>
              <a:rPr kumimoji="1" lang="en-US" altLang="ja-JP" sz="1600" b="1" dirty="0" err="1"/>
              <a:t>DeeMe</a:t>
            </a:r>
            <a:r>
              <a:rPr kumimoji="1" lang="en-US" altLang="ja-JP" sz="1600" b="1" dirty="0"/>
              <a:t>)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2895" y="5328288"/>
            <a:ext cx="2101633" cy="1458519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235475" y="4466893"/>
            <a:ext cx="74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Bend</a:t>
            </a:r>
          </a:p>
          <a:p>
            <a:r>
              <a:rPr lang="en-US" altLang="ja-JP" sz="1400" dirty="0"/>
              <a:t>magnet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 rot="19039667">
            <a:off x="699649" y="2942326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Q-magnets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blocker</a:t>
            </a:r>
            <a:endParaRPr kumimoji="1" lang="ja-JP" altLang="en-US" sz="1050" dirty="0"/>
          </a:p>
        </p:txBody>
      </p:sp>
      <p:cxnSp>
        <p:nvCxnSpPr>
          <p:cNvPr id="30" name="直線コネクタ 29"/>
          <p:cNvCxnSpPr>
            <a:endCxn id="6" idx="2"/>
          </p:cNvCxnSpPr>
          <p:nvPr/>
        </p:nvCxnSpPr>
        <p:spPr>
          <a:xfrm flipV="1">
            <a:off x="7391194" y="3322929"/>
            <a:ext cx="221743" cy="133032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47" idx="3"/>
          </p:cNvCxnSpPr>
          <p:nvPr/>
        </p:nvCxnSpPr>
        <p:spPr>
          <a:xfrm flipV="1">
            <a:off x="4035661" y="4529825"/>
            <a:ext cx="721769" cy="1225195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cxnSpLocks/>
          </p:cNvCxnSpPr>
          <p:nvPr/>
        </p:nvCxnSpPr>
        <p:spPr>
          <a:xfrm flipH="1" flipV="1">
            <a:off x="5506961" y="4580521"/>
            <a:ext cx="42788" cy="701108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24" idx="0"/>
          </p:cNvCxnSpPr>
          <p:nvPr/>
        </p:nvCxnSpPr>
        <p:spPr>
          <a:xfrm flipH="1" flipV="1">
            <a:off x="6672895" y="4653256"/>
            <a:ext cx="1050817" cy="675032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 rot="217081">
            <a:off x="8588" y="3903076"/>
            <a:ext cx="2313892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surface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muon</a:t>
            </a:r>
            <a:r>
              <a:rPr kumimoji="1" lang="en-US" altLang="ja-JP" b="1" dirty="0">
                <a:solidFill>
                  <a:srgbClr val="FF0000"/>
                </a:solidFill>
              </a:rPr>
              <a:t> (4 MeV)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217081">
            <a:off x="4381576" y="4687621"/>
            <a:ext cx="3405099" cy="33855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FF00"/>
                </a:solidFill>
              </a:rPr>
              <a:t>accelerated </a:t>
            </a:r>
            <a:r>
              <a:rPr kumimoji="1" lang="en-US" altLang="ja-JP" sz="1600" b="1" dirty="0" err="1">
                <a:solidFill>
                  <a:srgbClr val="FFFF00"/>
                </a:solidFill>
              </a:rPr>
              <a:t>muon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 (25meV</a:t>
            </a:r>
            <a:r>
              <a:rPr kumimoji="1" lang="en-US" altLang="ja-JP" sz="1600" b="1" dirty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altLang="ja-JP" sz="1600" b="1" dirty="0">
                <a:solidFill>
                  <a:srgbClr val="FFFF00"/>
                </a:solidFill>
                <a:sym typeface="Wingdings"/>
              </a:rPr>
              <a:t>4.5</a:t>
            </a:r>
            <a:r>
              <a:rPr kumimoji="1" lang="en-US" altLang="ja-JP" sz="1600" b="1" dirty="0">
                <a:solidFill>
                  <a:srgbClr val="FFFF00"/>
                </a:solidFill>
              </a:rPr>
              <a:t> MeV)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pic>
        <p:nvPicPr>
          <p:cNvPr id="5" name="図 4" descr="muonium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7" t="3760" r="7861" b="8587"/>
          <a:stretch/>
        </p:blipFill>
        <p:spPr>
          <a:xfrm>
            <a:off x="2696864" y="884726"/>
            <a:ext cx="3316151" cy="242906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6" name="図 5" descr="P106019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72" y="1239795"/>
            <a:ext cx="2943530" cy="208313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42" name="直線コネクタ 41"/>
          <p:cNvCxnSpPr>
            <a:endCxn id="5" idx="2"/>
          </p:cNvCxnSpPr>
          <p:nvPr/>
        </p:nvCxnSpPr>
        <p:spPr>
          <a:xfrm flipH="1" flipV="1">
            <a:off x="4354940" y="3313790"/>
            <a:ext cx="191357" cy="1202505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図 46" descr="IMG_878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668" y="4672990"/>
            <a:ext cx="3069993" cy="2164059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60" name="テキスト ボックス 59"/>
          <p:cNvSpPr txBox="1"/>
          <p:nvPr/>
        </p:nvSpPr>
        <p:spPr>
          <a:xfrm>
            <a:off x="4547258" y="3900607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Initial</a:t>
            </a:r>
          </a:p>
          <a:p>
            <a:r>
              <a:rPr lang="en-US" altLang="ja-JP" sz="1400" dirty="0" err="1">
                <a:solidFill>
                  <a:srgbClr val="FFFF00"/>
                </a:solidFill>
              </a:rPr>
              <a:t>Accel</a:t>
            </a:r>
            <a:r>
              <a:rPr lang="en-US" altLang="ja-JP" sz="14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228840" y="2887565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Tested in 2016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089671" y="6418001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Tested </a:t>
            </a:r>
            <a:r>
              <a:rPr lang="en-US" altLang="ja-JP" dirty="0"/>
              <a:t>in </a:t>
            </a:r>
            <a:r>
              <a:rPr kumimoji="1" lang="en-US" altLang="ja-JP" dirty="0"/>
              <a:t>2016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722911" y="2900858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Tested in 2016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635949" y="6329512"/>
            <a:ext cx="11230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Prototype</a:t>
            </a:r>
            <a:endParaRPr kumimoji="1" lang="ja-JP" altLang="en-US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EBFA412D-921E-CD4A-83DE-5BE79293D2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/>
          <a:stretch/>
        </p:blipFill>
        <p:spPr>
          <a:xfrm>
            <a:off x="4218599" y="5248316"/>
            <a:ext cx="2262353" cy="151458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37" name="テキスト ボックス 36"/>
          <p:cNvSpPr txBox="1"/>
          <p:nvPr/>
        </p:nvSpPr>
        <p:spPr>
          <a:xfrm>
            <a:off x="4280456" y="6325013"/>
            <a:ext cx="1539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Tested in 2017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1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5915" y="0"/>
            <a:ext cx="8428658" cy="733943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Muon RF acceleration for the first time!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/>
          <a:stretch/>
        </p:blipFill>
        <p:spPr>
          <a:xfrm>
            <a:off x="-1" y="733943"/>
            <a:ext cx="9147603" cy="612405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29" y="733943"/>
            <a:ext cx="40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J-PARC MLF D2 area, October 2017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2277" y="670469"/>
            <a:ext cx="231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Slide by M.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Otani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199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5915" y="0"/>
            <a:ext cx="8428658" cy="733943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Muon RF acceleration for the first time!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/>
          <a:stretch/>
        </p:blipFill>
        <p:spPr>
          <a:xfrm>
            <a:off x="-1" y="733943"/>
            <a:ext cx="9147603" cy="612405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29" y="733943"/>
            <a:ext cx="40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J-PARC MLF D2 area, October 2017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2277" y="670469"/>
            <a:ext cx="231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Slide by M.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Otani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6" y="2536022"/>
            <a:ext cx="5737056" cy="382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92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6546CA3-4F80-8547-B8C6-627D28E88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4" r="-31" b="874"/>
          <a:stretch/>
        </p:blipFill>
        <p:spPr>
          <a:xfrm>
            <a:off x="0" y="-11618"/>
            <a:ext cx="9134856" cy="6869618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EE800A-A648-7845-882B-A3BC169D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E946ED-4389-EB4E-91AA-EA5BC828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54" y="54864"/>
            <a:ext cx="7280910" cy="886968"/>
          </a:xfrm>
          <a:solidFill>
            <a:schemeClr val="bg1">
              <a:alpha val="56000"/>
            </a:schemeClr>
          </a:solidFill>
        </p:spPr>
        <p:txBody>
          <a:bodyPr>
            <a:noAutofit/>
          </a:bodyPr>
          <a:lstStyle/>
          <a:p>
            <a:r>
              <a:rPr kumimoji="1" lang="en-US" altLang="ja-JP" sz="3200" b="1" dirty="0"/>
              <a:t>An accelerating structure</a:t>
            </a:r>
            <a:r>
              <a:rPr lang="en-US" altLang="ja-JP" sz="3200" b="1" dirty="0"/>
              <a:t> </a:t>
            </a:r>
            <a:r>
              <a:rPr kumimoji="1" lang="en-US" altLang="ja-JP" sz="3200" b="1" dirty="0"/>
              <a:t>(IH-DTL cavity)</a:t>
            </a:r>
            <a:br>
              <a:rPr kumimoji="1" lang="en-US" altLang="ja-JP" sz="3200" b="1" dirty="0"/>
            </a:br>
            <a:r>
              <a:rPr lang="en-US" altLang="ja-JP" sz="3200" b="1" dirty="0"/>
              <a:t>to 1.3 MeV</a:t>
            </a:r>
            <a:endParaRPr kumimoji="1" lang="ja-JP" altLang="en-US" sz="32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957375-F20F-234F-A973-79354BA19404}"/>
              </a:ext>
            </a:extLst>
          </p:cNvPr>
          <p:cNvSpPr txBox="1"/>
          <p:nvPr/>
        </p:nvSpPr>
        <p:spPr>
          <a:xfrm>
            <a:off x="6221686" y="6488668"/>
            <a:ext cx="29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Mar 2017, Photo by M. </a:t>
            </a:r>
            <a:r>
              <a:rPr lang="en-US" altLang="ja-JP" b="1" dirty="0" err="1">
                <a:solidFill>
                  <a:schemeClr val="bg1"/>
                </a:solidFill>
              </a:rPr>
              <a:t>Otani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9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18828"/>
          <a:stretch/>
        </p:blipFill>
        <p:spPr>
          <a:xfrm>
            <a:off x="0" y="1573619"/>
            <a:ext cx="9144000" cy="527149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0" y="-5587"/>
            <a:ext cx="3730508" cy="58477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The Collaboration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40093" y="1711842"/>
            <a:ext cx="4903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Collaboration meeting in Kyushu University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(December, 2017)</a:t>
            </a:r>
            <a:endParaRPr lang="ja-JP" altLang="en-US" dirty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24582" y="673510"/>
            <a:ext cx="6894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92 “current” members from 40 institutions</a:t>
            </a:r>
          </a:p>
          <a:p>
            <a:r>
              <a:rPr kumimoji="1" lang="en-US" altLang="ja-JP" sz="2400" dirty="0"/>
              <a:t>signed up for the collaboration bylaws (2017)</a:t>
            </a:r>
            <a:endParaRPr kumimoji="1" lang="ja-JP" altLang="en-US" sz="2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82" y="2823919"/>
            <a:ext cx="635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02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C4C07B-6270-1447-82F3-B317911CF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"/>
            <a:ext cx="9144000" cy="68537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591E186-D14C-AC4B-840B-F0EF8AA4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6695"/>
          </a:xfrm>
          <a:solidFill>
            <a:schemeClr val="bg1">
              <a:alpha val="48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/>
              <a:t>A test of thin beam profile monitor at J-PARC (Feb 2018)</a:t>
            </a:r>
            <a:endParaRPr kumimoji="1" lang="ja-JP" altLang="en-US" b="1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50F3729-B005-C040-81E3-EC623C85A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84" y="3868548"/>
            <a:ext cx="3889248" cy="291693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05C272-6641-9B4E-B0B0-B652FC3F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A93A91-4526-8E41-8F7F-7AA5F61E0B82}"/>
              </a:ext>
            </a:extLst>
          </p:cNvPr>
          <p:cNvSpPr txBox="1"/>
          <p:nvPr/>
        </p:nvSpPr>
        <p:spPr>
          <a:xfrm>
            <a:off x="1655402" y="4157584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chemeClr val="bg1"/>
                </a:solidFill>
              </a:rPr>
              <a:t>CsI</a:t>
            </a:r>
            <a:r>
              <a:rPr kumimoji="1" lang="en-US" altLang="ja-JP" b="1" dirty="0">
                <a:solidFill>
                  <a:schemeClr val="bg1"/>
                </a:solidFill>
              </a:rPr>
              <a:t>(Tl) film</a:t>
            </a:r>
          </a:p>
          <a:p>
            <a:r>
              <a:rPr lang="en-US" altLang="ja-JP" b="1" dirty="0">
                <a:solidFill>
                  <a:schemeClr val="bg1"/>
                </a:solidFill>
              </a:rPr>
              <a:t>(3</a:t>
            </a:r>
            <a:r>
              <a:rPr lang="en-US" altLang="ja-JP" b="1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altLang="ja-JP" b="1" dirty="0">
                <a:solidFill>
                  <a:schemeClr val="bg1"/>
                </a:solidFill>
              </a:rPr>
              <a:t>m)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015A253-CF08-F740-B2E0-80A2A5D52717}"/>
              </a:ext>
            </a:extLst>
          </p:cNvPr>
          <p:cNvCxnSpPr/>
          <p:nvPr/>
        </p:nvCxnSpPr>
        <p:spPr>
          <a:xfrm flipV="1">
            <a:off x="265176" y="5221224"/>
            <a:ext cx="3163824" cy="731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AB7849-9FC8-3C4A-9489-DD961788D2D8}"/>
              </a:ext>
            </a:extLst>
          </p:cNvPr>
          <p:cNvSpPr txBox="1"/>
          <p:nvPr/>
        </p:nvSpPr>
        <p:spPr>
          <a:xfrm>
            <a:off x="3050446" y="4539933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kumimoji="1" lang="en-US" altLang="ja-JP" sz="3600" b="1" baseline="30000" dirty="0">
                <a:solidFill>
                  <a:srgbClr val="FF0000"/>
                </a:solidFill>
                <a:latin typeface="Symbol" pitchFamily="2" charset="2"/>
              </a:rPr>
              <a:t>+</a:t>
            </a:r>
            <a:endParaRPr kumimoji="1" lang="ja-JP" altLang="en-US" sz="3600" b="1" baseline="30000" dirty="0">
              <a:solidFill>
                <a:srgbClr val="FF0000"/>
              </a:solidFill>
              <a:latin typeface="Symbol" pitchFamily="2" charset="2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3E0BEBE-8E93-D34A-BE8A-C0B1F8DD3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267" y="3899295"/>
            <a:ext cx="3141083" cy="272040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731587-15BF-7648-9492-FC81FEB17AF5}"/>
              </a:ext>
            </a:extLst>
          </p:cNvPr>
          <p:cNvSpPr txBox="1"/>
          <p:nvPr/>
        </p:nvSpPr>
        <p:spPr>
          <a:xfrm>
            <a:off x="7059168" y="4027782"/>
            <a:ext cx="10517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Raw data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220AB1-599A-0E4D-9C11-242C48F7576B}"/>
              </a:ext>
            </a:extLst>
          </p:cNvPr>
          <p:cNvSpPr txBox="1"/>
          <p:nvPr/>
        </p:nvSpPr>
        <p:spPr>
          <a:xfrm>
            <a:off x="6297004" y="1125182"/>
            <a:ext cx="20229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BINP-SNU-KEK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89287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178"/>
            <a:ext cx="8229600" cy="98571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Muon beam injection and storage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845633"/>
            <a:ext cx="4040188" cy="1028697"/>
          </a:xfrm>
        </p:spPr>
        <p:txBody>
          <a:bodyPr>
            <a:normAutofit/>
          </a:bodyPr>
          <a:lstStyle/>
          <a:p>
            <a:r>
              <a:rPr lang="en-US" altLang="ja-JP" dirty="0"/>
              <a:t>H</a:t>
            </a:r>
            <a:r>
              <a:rPr kumimoji="1" lang="en-US" altLang="ja-JP" dirty="0"/>
              <a:t>orizontal injection + kicker</a:t>
            </a:r>
          </a:p>
          <a:p>
            <a:r>
              <a:rPr lang="en-US" altLang="ja-JP" dirty="0"/>
              <a:t>(BNL E821, FNAL E989)</a:t>
            </a:r>
            <a:endParaRPr kumimoji="1" lang="ja-JP" altLang="en-US" dirty="0"/>
          </a:p>
        </p:txBody>
      </p:sp>
      <p:pic>
        <p:nvPicPr>
          <p:cNvPr id="20" name="コンテンツ プレースホルダー 19" descr="スクリーンショット 2016-01-11 13.20.5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32" b="-8032"/>
          <a:stretch>
            <a:fillRect/>
          </a:stretch>
        </p:blipFill>
        <p:spPr>
          <a:xfrm>
            <a:off x="224540" y="2048840"/>
            <a:ext cx="4040188" cy="3951288"/>
          </a:xfrm>
        </p:spPr>
      </p:pic>
      <p:pic>
        <p:nvPicPr>
          <p:cNvPr id="21" name="コンテンツ プレースホルダー 20" descr="スクリーンショット 2016-01-11 13.22.45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-5540"/>
          <a:stretch/>
        </p:blipFill>
        <p:spPr>
          <a:xfrm>
            <a:off x="4398933" y="2402085"/>
            <a:ext cx="4722974" cy="3071518"/>
          </a:xfrm>
        </p:spPr>
      </p:pic>
      <p:cxnSp>
        <p:nvCxnSpPr>
          <p:cNvPr id="13" name="直線矢印コネクタ 12"/>
          <p:cNvCxnSpPr/>
          <p:nvPr/>
        </p:nvCxnSpPr>
        <p:spPr bwMode="auto">
          <a:xfrm flipH="1">
            <a:off x="7309354" y="2717112"/>
            <a:ext cx="675339" cy="315029"/>
          </a:xfrm>
          <a:prstGeom prst="straightConnector1">
            <a:avLst/>
          </a:prstGeom>
          <a:ln w="76200" cmpd="sng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845633"/>
            <a:ext cx="4041775" cy="102869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3D spiral injection + kicker</a:t>
            </a:r>
          </a:p>
          <a:p>
            <a:r>
              <a:rPr lang="en-US" altLang="ja-JP" dirty="0"/>
              <a:t>(J-PARC E34)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9552" y="5805264"/>
            <a:ext cx="3671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Injection efficiency : 3-5%</a:t>
            </a:r>
            <a:r>
              <a:rPr kumimoji="1" lang="en-US" altLang="ja-JP" sz="1600" b="1" dirty="0"/>
              <a:t>(*)</a:t>
            </a:r>
          </a:p>
          <a:p>
            <a:endParaRPr kumimoji="1" lang="en-US" altLang="ja-JP" sz="1600" dirty="0"/>
          </a:p>
          <a:p>
            <a:r>
              <a:rPr lang="en-US" altLang="ja-JP" sz="1600" dirty="0"/>
              <a:t>(*) PRD73,072003 (2006)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11610" y="5799529"/>
            <a:ext cx="3510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Injection efficiency : ~</a:t>
            </a:r>
            <a:r>
              <a:rPr lang="en-US" altLang="ja-JP" sz="2400" b="1" dirty="0">
                <a:solidFill>
                  <a:srgbClr val="FF0000"/>
                </a:solidFill>
              </a:rPr>
              <a:t>85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%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98933" y="6413698"/>
            <a:ext cx="4662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H. </a:t>
            </a:r>
            <a:r>
              <a:rPr lang="en-US" altLang="ja-JP" sz="1400" b="1" dirty="0" err="1"/>
              <a:t>Iinuma</a:t>
            </a:r>
            <a:r>
              <a:rPr lang="en-US" altLang="ja-JP" sz="1400" b="1" dirty="0"/>
              <a:t> et al., </a:t>
            </a:r>
            <a:r>
              <a:rPr lang="en-US" altLang="ja-JP" sz="1400" b="1" dirty="0" err="1"/>
              <a:t>Nucl</a:t>
            </a:r>
            <a:r>
              <a:rPr lang="en-US" altLang="ja-JP" sz="1400" b="1" dirty="0"/>
              <a:t>. Instr. And Methods. A 832, 51 (2016)</a:t>
            </a:r>
            <a:endParaRPr kumimoji="1" lang="ja-JP" altLang="en-US" sz="1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5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inisoleno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Demonstration of spiral injection with low-E electron beam in  Tsukuba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70038" y="1450484"/>
            <a:ext cx="207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Mini-</a:t>
            </a:r>
            <a:r>
              <a:rPr lang="en-US" altLang="ja-JP" sz="2400" dirty="0">
                <a:solidFill>
                  <a:srgbClr val="FF0000"/>
                </a:solidFill>
              </a:rPr>
              <a:t>solenoid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(102 G)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7191" y="3476037"/>
            <a:ext cx="1367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Electron gun</a:t>
            </a:r>
          </a:p>
          <a:p>
            <a:r>
              <a:rPr lang="en-US" altLang="ja-JP" dirty="0">
                <a:solidFill>
                  <a:srgbClr val="FFFF00"/>
                </a:solidFill>
              </a:rPr>
              <a:t>(112 </a:t>
            </a:r>
            <a:r>
              <a:rPr lang="en-US" altLang="ja-JP" dirty="0" err="1">
                <a:solidFill>
                  <a:srgbClr val="FFFF00"/>
                </a:solidFill>
              </a:rPr>
              <a:t>keV</a:t>
            </a:r>
            <a:r>
              <a:rPr lang="en-US" altLang="ja-JP" dirty="0">
                <a:solidFill>
                  <a:srgbClr val="FFFF00"/>
                </a:solidFill>
              </a:rPr>
              <a:t>/c)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214" y="6350253"/>
            <a:ext cx="3929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rgbClr val="FFFFFF"/>
                </a:solidFill>
              </a:rPr>
              <a:t>Iinuma</a:t>
            </a:r>
            <a:r>
              <a:rPr kumimoji="1" lang="en-US" altLang="ja-JP" sz="2000" dirty="0">
                <a:solidFill>
                  <a:srgbClr val="FFFFFF"/>
                </a:solidFill>
              </a:rPr>
              <a:t>, Nakayama, </a:t>
            </a:r>
            <a:r>
              <a:rPr kumimoji="1" lang="en-US" altLang="ja-JP" sz="2000" dirty="0" err="1">
                <a:solidFill>
                  <a:srgbClr val="FFFFFF"/>
                </a:solidFill>
              </a:rPr>
              <a:t>Osawa</a:t>
            </a:r>
            <a:r>
              <a:rPr kumimoji="1" lang="en-US" altLang="ja-JP" sz="2000" dirty="0">
                <a:solidFill>
                  <a:srgbClr val="FFFFFF"/>
                </a:solidFill>
              </a:rPr>
              <a:t>, </a:t>
            </a:r>
            <a:r>
              <a:rPr kumimoji="1" lang="en-US" altLang="ja-JP" sz="2000" dirty="0" err="1">
                <a:solidFill>
                  <a:srgbClr val="FFFFFF"/>
                </a:solidFill>
              </a:rPr>
              <a:t>Rehman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111444" y="3448845"/>
            <a:ext cx="4358594" cy="95253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6470038" y="3799203"/>
            <a:ext cx="974344" cy="60218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図 12" descr="スクリーンショット 2015-10-20 14.29.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831" y="4293746"/>
            <a:ext cx="1836412" cy="2456617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515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51470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/>
              <a:t>Spiral Injection Test Experiment with low-energy electron beam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33</a:t>
            </a:fld>
            <a:endParaRPr kumimoji="1" lang="ja-JP" altLang="en-US"/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115403" y="1025096"/>
            <a:ext cx="7086012" cy="5331257"/>
            <a:chOff x="1000279" y="2275265"/>
            <a:chExt cx="4724008" cy="3554171"/>
          </a:xfrm>
        </p:grpSpPr>
        <p:pic>
          <p:nvPicPr>
            <p:cNvPr id="6" name="Pictur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279" y="2286429"/>
              <a:ext cx="4724008" cy="3543007"/>
            </a:xfrm>
            <a:prstGeom prst="rect">
              <a:avLst/>
            </a:prstGeom>
          </p:spPr>
        </p:pic>
        <p:cxnSp>
          <p:nvCxnSpPr>
            <p:cNvPr id="7" name="Straight Arrow Connector 9"/>
            <p:cNvCxnSpPr/>
            <p:nvPr/>
          </p:nvCxnSpPr>
          <p:spPr>
            <a:xfrm>
              <a:off x="3465415" y="3065741"/>
              <a:ext cx="567159" cy="3935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1"/>
            <p:cNvSpPr txBox="1"/>
            <p:nvPr/>
          </p:nvSpPr>
          <p:spPr>
            <a:xfrm>
              <a:off x="2409929" y="2708513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Beam track</a:t>
              </a:r>
            </a:p>
          </p:txBody>
        </p:sp>
        <p:cxnSp>
          <p:nvCxnSpPr>
            <p:cNvPr id="9" name="Straight Arrow Connector 49"/>
            <p:cNvCxnSpPr/>
            <p:nvPr/>
          </p:nvCxnSpPr>
          <p:spPr>
            <a:xfrm>
              <a:off x="2530856" y="3683440"/>
              <a:ext cx="567159" cy="3935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50"/>
            <p:cNvSpPr txBox="1"/>
            <p:nvPr/>
          </p:nvSpPr>
          <p:spPr>
            <a:xfrm>
              <a:off x="1740001" y="3396852"/>
              <a:ext cx="844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Mirror</a:t>
              </a:r>
            </a:p>
          </p:txBody>
        </p:sp>
        <p:cxnSp>
          <p:nvCxnSpPr>
            <p:cNvPr id="11" name="Straight Arrow Connector 51"/>
            <p:cNvCxnSpPr/>
            <p:nvPr/>
          </p:nvCxnSpPr>
          <p:spPr>
            <a:xfrm flipV="1">
              <a:off x="3098015" y="4976031"/>
              <a:ext cx="691924" cy="30131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52"/>
            <p:cNvSpPr txBox="1"/>
            <p:nvPr/>
          </p:nvSpPr>
          <p:spPr>
            <a:xfrm>
              <a:off x="2038490" y="5231727"/>
              <a:ext cx="1569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Injection hole</a:t>
              </a:r>
            </a:p>
          </p:txBody>
        </p:sp>
        <p:cxnSp>
          <p:nvCxnSpPr>
            <p:cNvPr id="13" name="Straight Arrow Connector 53"/>
            <p:cNvCxnSpPr/>
            <p:nvPr/>
          </p:nvCxnSpPr>
          <p:spPr>
            <a:xfrm flipV="1">
              <a:off x="1911752" y="4364846"/>
              <a:ext cx="372326" cy="31383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54"/>
            <p:cNvSpPr txBox="1"/>
            <p:nvPr/>
          </p:nvSpPr>
          <p:spPr>
            <a:xfrm>
              <a:off x="1009069" y="4678682"/>
              <a:ext cx="18053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Reflection from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chamber wall</a:t>
              </a:r>
            </a:p>
          </p:txBody>
        </p:sp>
        <p:sp>
          <p:nvSpPr>
            <p:cNvPr id="15" name="Rectangle 21"/>
            <p:cNvSpPr/>
            <p:nvPr/>
          </p:nvSpPr>
          <p:spPr>
            <a:xfrm>
              <a:off x="1000279" y="2275265"/>
              <a:ext cx="1530577" cy="1115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 flipH="1">
            <a:off x="4464373" y="6397331"/>
            <a:ext cx="437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Master thesis, M. A. </a:t>
            </a:r>
            <a:r>
              <a:rPr lang="en-US" altLang="ja-JP" dirty="0" err="1"/>
              <a:t>Rehman</a:t>
            </a:r>
            <a:r>
              <a:rPr lang="en-US" altLang="ja-JP" dirty="0"/>
              <a:t> (2017)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01470" y="1037715"/>
            <a:ext cx="461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Injection angle was changed from 47 to 44 deg.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96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34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Cryogenics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2900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andara"/>
                <a:ea typeface="HGP明朝E"/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Candara"/>
                <a:ea typeface="HGP明朝E"/>
              </a:rPr>
              <a:t>Iron yoke</a:t>
            </a:r>
            <a:endParaRPr lang="ja-JP" altLang="en-US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/>
              </a:rPr>
              <a:t>Super conducting coils</a:t>
            </a:r>
            <a:endParaRPr lang="ja-JP" altLang="en-US" sz="12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8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39817" y="5454033"/>
            <a:ext cx="819247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666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360994" y="639255"/>
            <a:ext cx="278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Drawn by Hitachi </a:t>
            </a:r>
            <a:r>
              <a:rPr lang="en-US" altLang="ja-JP" sz="2400"/>
              <a:t>Co.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5C89B4-49F1-9842-AD33-B5E9624C9E5D}"/>
              </a:ext>
            </a:extLst>
          </p:cNvPr>
          <p:cNvSpPr txBox="1"/>
          <p:nvPr/>
        </p:nvSpPr>
        <p:spPr>
          <a:xfrm>
            <a:off x="0" y="6525522"/>
            <a:ext cx="68787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M. Abe et. al., Nuclear Inst. and Methods in Physics Research A 890, 51 (2018)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06292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5819252" cy="97301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Positron tracking 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5" name="Picture 2" descr="C:\Users\takatomi\Desktop\g-2\05_Ass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2" t="3917" r="40358" b="3320"/>
          <a:stretch/>
        </p:blipFill>
        <p:spPr bwMode="auto">
          <a:xfrm>
            <a:off x="5808133" y="15197"/>
            <a:ext cx="3335867" cy="68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5EC05C-AD6B-47AC-89DC-1F16E1E62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501"/>
            <a:ext cx="5802509" cy="386447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5624" y="2986501"/>
            <a:ext cx="4102136" cy="64633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First working test module</a:t>
            </a:r>
          </a:p>
          <a:p>
            <a:r>
              <a:rPr lang="en-US" altLang="ja-JP" dirty="0"/>
              <a:t>tested in Mu-HFS experiment (June 2017)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19252" y="6019975"/>
            <a:ext cx="1085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KEK</a:t>
            </a:r>
          </a:p>
          <a:p>
            <a:r>
              <a:rPr lang="en-US" altLang="ja-JP" sz="1200" dirty="0"/>
              <a:t>Mechanical</a:t>
            </a:r>
          </a:p>
          <a:p>
            <a:r>
              <a:rPr kumimoji="1" lang="en-US" altLang="ja-JP" sz="1200" dirty="0"/>
              <a:t>Engineering</a:t>
            </a:r>
          </a:p>
          <a:p>
            <a:r>
              <a:rPr lang="en-US" altLang="ja-JP" sz="1200" dirty="0"/>
              <a:t>Center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" y="1095735"/>
            <a:ext cx="5802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ja-JP" sz="2400" b="1" dirty="0">
                <a:solidFill>
                  <a:srgbClr val="121BC0"/>
                </a:solidFill>
              </a:rPr>
              <a:t>A tracking detector</a:t>
            </a:r>
            <a:r>
              <a:rPr kumimoji="1" lang="en-US" altLang="ja-JP" sz="2400" b="1" dirty="0"/>
              <a:t> ( vs. calorimeter)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ja-JP" sz="2400" dirty="0"/>
              <a:t>Robust against pileups</a:t>
            </a:r>
          </a:p>
          <a:p>
            <a:pPr marL="800100" lvl="1" indent="-342900">
              <a:buFont typeface="Arial" charset="0"/>
              <a:buChar char="•"/>
            </a:pPr>
            <a:endParaRPr kumimoji="1" lang="en-US" altLang="ja-JP" sz="2400" dirty="0"/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400" b="1" dirty="0"/>
              <a:t>Partial funding available to </a:t>
            </a:r>
            <a:r>
              <a:rPr lang="en-US" altLang="ja-JP" sz="2400" b="1" dirty="0"/>
              <a:t>construct a part of detector </a:t>
            </a:r>
            <a:r>
              <a:rPr kumimoji="1" lang="en-US" altLang="ja-JP" sz="2400" b="1" dirty="0"/>
              <a:t>system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5497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541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dirty="0"/>
              <a:t>Cross calibration of NMR probes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Screen Shot 2017-10-25 at 8.34.00 PM.png" descr="Screen Shot 2017-10-25 at 8.34.00 PM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6439" t="23867" r="16646" b="11985"/>
          <a:stretch/>
        </p:blipFill>
        <p:spPr>
          <a:xfrm>
            <a:off x="4774262" y="1767105"/>
            <a:ext cx="4032419" cy="247409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1"/>
            <p:extLst/>
          </p:nvPr>
        </p:nvGraphicFramePr>
        <p:xfrm>
          <a:off x="443132" y="4415579"/>
          <a:ext cx="8257736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Probe type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Frequency (Hz)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J-PARC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617 176 44.5 ± 1.0 (15 ppb)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err="1"/>
                        <a:t>Fermilab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617 176 44.9 ± 0.9 (14.7 ppb)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Difference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                 </a:t>
                      </a:r>
                      <a:r>
                        <a:rPr kumimoji="1" lang="en-US" altLang="ja-JP" sz="2800" baseline="0" dirty="0"/>
                        <a:t> </a:t>
                      </a:r>
                      <a:r>
                        <a:rPr kumimoji="1" lang="en-US" altLang="ja-JP" sz="2800" dirty="0"/>
                        <a:t>0.4 ± 1.3 (21 ppb)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954971" y="791136"/>
            <a:ext cx="4091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MRI magnet </a:t>
            </a: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for calibration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at ANL (1.45 T)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42711">
            <a:off x="6804850" y="4777973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Preliminary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71850" y="6356351"/>
            <a:ext cx="3872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Agreement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in 8 digits!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4045" y="1223395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The NMR probes (J-PARC, FNAL E989)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0" b="19300"/>
          <a:stretch/>
        </p:blipFill>
        <p:spPr>
          <a:xfrm>
            <a:off x="443132" y="1592727"/>
            <a:ext cx="3802656" cy="236220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73612" y="1710603"/>
            <a:ext cx="22338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J-PARC E34/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MuSEUM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97316" y="1701472"/>
            <a:ext cx="11913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FNAL E989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38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45801"/>
            <a:ext cx="8229600" cy="420340"/>
          </a:xfrm>
        </p:spPr>
        <p:txBody>
          <a:bodyPr>
            <a:noAutofit/>
          </a:bodyPr>
          <a:lstStyle/>
          <a:p>
            <a:r>
              <a:rPr kumimoji="1" lang="en-US" altLang="ja-JP" sz="3200" dirty="0"/>
              <a:t>TDR focused review (Nov 15-16,2016)</a:t>
            </a:r>
            <a:endParaRPr kumimoji="1" lang="ja-JP" altLang="en-US" sz="3200" dirty="0"/>
          </a:p>
        </p:txBody>
      </p:sp>
      <p:pic>
        <p:nvPicPr>
          <p:cNvPr id="9" name="コンテンツ プレースホルダー 8" descr="161116_8028 -01_yokonaga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2" t="-2119" r="6683" b="584"/>
          <a:stretch/>
        </p:blipFill>
        <p:spPr>
          <a:xfrm>
            <a:off x="0" y="603927"/>
            <a:ext cx="9138532" cy="4611546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521547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82CC4"/>
                </a:solidFill>
              </a:rPr>
              <a:t>The reviewers </a:t>
            </a:r>
            <a:r>
              <a:rPr lang="en-US" altLang="ja-JP" sz="2000" dirty="0"/>
              <a:t>including leaders of the BNL and FNAL g-2 all agree that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/>
              <a:t>E34 is an exciting and </a:t>
            </a:r>
            <a:r>
              <a:rPr lang="en-US" altLang="ja-JP" sz="2000" b="1" dirty="0">
                <a:solidFill>
                  <a:srgbClr val="FF0000"/>
                </a:solidFill>
              </a:rPr>
              <a:t>valuable independent approach </a:t>
            </a:r>
            <a:r>
              <a:rPr lang="en-US" altLang="ja-JP" sz="2000" dirty="0"/>
              <a:t>which should be done ASAP. 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/>
              <a:t>a result with the BNL sensitivity (E34 phase-I) would be </a:t>
            </a:r>
            <a:r>
              <a:rPr lang="en-US" altLang="ja-JP" sz="2000" b="1" dirty="0">
                <a:solidFill>
                  <a:srgbClr val="FF0000"/>
                </a:solidFill>
              </a:rPr>
              <a:t>a huge contribution to the field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46712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26690"/>
          </a:xfrm>
        </p:spPr>
        <p:txBody>
          <a:bodyPr/>
          <a:lstStyle/>
          <a:p>
            <a:r>
              <a:rPr lang="en-US" altLang="ja-JP"/>
              <a:t>Responses and revised TDR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102" y="1963285"/>
            <a:ext cx="5196108" cy="389708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3768" y="1954606"/>
            <a:ext cx="5126663" cy="384499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3735" y="4899359"/>
            <a:ext cx="4076757" cy="163121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One-by-one responses to </a:t>
            </a:r>
          </a:p>
          <a:p>
            <a:r>
              <a:rPr lang="en-US" altLang="ja-JP" sz="2000" dirty="0"/>
              <a:t>     4 concerns</a:t>
            </a:r>
          </a:p>
          <a:p>
            <a:r>
              <a:rPr lang="en-US" altLang="ja-JP" sz="2000" dirty="0"/>
              <a:t>     2 major recommendations</a:t>
            </a:r>
          </a:p>
          <a:p>
            <a:r>
              <a:rPr kumimoji="1" lang="en-US" altLang="ja-JP" sz="2000" dirty="0"/>
              <a:t>   40 specific recommendations</a:t>
            </a:r>
          </a:p>
          <a:p>
            <a:r>
              <a:rPr lang="en-US" altLang="ja-JP" sz="2000" dirty="0"/>
              <a:t>with references to TDR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39370" y="4899359"/>
            <a:ext cx="3437159" cy="83099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Revised incorporating</a:t>
            </a:r>
            <a:endParaRPr lang="en-US" altLang="ja-JP" sz="2400" dirty="0"/>
          </a:p>
          <a:p>
            <a:r>
              <a:rPr kumimoji="1" lang="en-US" altLang="ja-JP" sz="2400" dirty="0"/>
              <a:t>recommendations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77818" y="943524"/>
            <a:ext cx="3660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Submitted to PAC in Dec 15, 2017</a:t>
            </a:r>
            <a:endParaRPr kumimoji="1" lang="ja-JP" altLang="en-US" sz="2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9A09A3-842B-7846-96A2-D2839CE3C24F}"/>
              </a:ext>
            </a:extLst>
          </p:cNvPr>
          <p:cNvSpPr txBox="1"/>
          <p:nvPr/>
        </p:nvSpPr>
        <p:spPr>
          <a:xfrm>
            <a:off x="3591754" y="6350124"/>
            <a:ext cx="552029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Currently under review in the committees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69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012C-5A70-044D-BC82-EA403CE0E21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IMG_00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628837" y="3146528"/>
            <a:ext cx="70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6600"/>
                </a:solidFill>
              </a:rPr>
              <a:t>TDR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4329" y="2584290"/>
            <a:ext cx="197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physics</a:t>
            </a:r>
          </a:p>
          <a:p>
            <a:r>
              <a:rPr lang="en-US" altLang="ja-JP" sz="2400" b="1" dirty="0"/>
              <a:t>data &amp; results</a:t>
            </a:r>
            <a:endParaRPr kumimoji="1" lang="ja-JP" altLang="en-US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63362" y="2915695"/>
            <a:ext cx="178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gradFill flip="none" rotWithShape="1">
                  <a:gsLst>
                    <a:gs pos="0">
                      <a:schemeClr val="accent6">
                        <a:lumMod val="75000"/>
                      </a:schemeClr>
                    </a:gs>
                    <a:gs pos="33000">
                      <a:schemeClr val="accent6">
                        <a:lumMod val="75000"/>
                      </a:schemeClr>
                    </a:gs>
                    <a:gs pos="100000">
                      <a:schemeClr val="tx1"/>
                    </a:gs>
                    <a:gs pos="100000">
                      <a:schemeClr val="tx1"/>
                    </a:gs>
                  </a:gsLst>
                  <a:lin ang="10800000" scaled="1"/>
                  <a:tileRect/>
                </a:gradFill>
              </a:rPr>
              <a:t>construction</a:t>
            </a:r>
            <a:endParaRPr kumimoji="1" lang="ja-JP" altLang="en-US" sz="2400" b="1" dirty="0"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33000">
                    <a:schemeClr val="accent6">
                      <a:lumMod val="75000"/>
                    </a:schemeClr>
                  </a:gs>
                  <a:gs pos="100000">
                    <a:schemeClr val="tx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488668"/>
            <a:ext cx="234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Squamish, BC (Canada)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4283902" y="2341756"/>
            <a:ext cx="467569" cy="573939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09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B07EC0E-632B-3041-98C3-1B73CD8AA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04" b="18050"/>
          <a:stretch/>
        </p:blipFill>
        <p:spPr>
          <a:xfrm>
            <a:off x="0" y="1930398"/>
            <a:ext cx="9144000" cy="37070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899" y="1"/>
            <a:ext cx="8867167" cy="1532061"/>
          </a:xfrm>
        </p:spPr>
        <p:txBody>
          <a:bodyPr>
            <a:normAutofit fontScale="90000"/>
          </a:bodyPr>
          <a:lstStyle/>
          <a:p>
            <a:r>
              <a:rPr kumimoji="1" lang="en-US" altLang="ja-JP" sz="4800" dirty="0"/>
              <a:t>Hadronic </a:t>
            </a:r>
            <a:r>
              <a:rPr lang="en-US" altLang="ja-JP" sz="4800" dirty="0"/>
              <a:t>vacuum polarization WS</a:t>
            </a:r>
            <a:br>
              <a:rPr lang="en-US" altLang="ja-JP" sz="4800" dirty="0"/>
            </a:br>
            <a:r>
              <a:rPr lang="en-US" altLang="ja-JP" sz="4800" dirty="0"/>
              <a:t>at KEK in Feb 12-14, 2018</a:t>
            </a:r>
            <a:endParaRPr kumimoji="1" lang="ja-JP" altLang="en-US" sz="4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1600" y="5894685"/>
            <a:ext cx="8981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70 participants from theory and experimental communities</a:t>
            </a:r>
          </a:p>
          <a:p>
            <a:r>
              <a:rPr lang="en-US" altLang="ja-JP" sz="2800" dirty="0"/>
              <a:t>including the Belle II experiment.</a:t>
            </a: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58547" y="5237315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KEK, Feb 2018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C40E27-6F67-2C4B-A654-23A7EB1FC7DF}"/>
              </a:ext>
            </a:extLst>
          </p:cNvPr>
          <p:cNvSpPr txBox="1"/>
          <p:nvPr/>
        </p:nvSpPr>
        <p:spPr>
          <a:xfrm>
            <a:off x="2394857" y="1532062"/>
            <a:ext cx="475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http://www-</a:t>
            </a:r>
            <a:r>
              <a:rPr lang="en-US" altLang="ja-JP" dirty="0" err="1"/>
              <a:t>conf.kek.jp</a:t>
            </a:r>
            <a:r>
              <a:rPr lang="en-US" altLang="ja-JP" dirty="0"/>
              <a:t>/</a:t>
            </a:r>
            <a:r>
              <a:rPr lang="en-US" altLang="ja-JP" dirty="0" err="1"/>
              <a:t>muonHVPws</a:t>
            </a:r>
            <a:r>
              <a:rPr lang="en-US" altLang="ja-JP" dirty="0"/>
              <a:t>/</a:t>
            </a:r>
            <a:r>
              <a:rPr lang="en-US" altLang="ja-JP" dirty="0" err="1"/>
              <a:t>index.html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5064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5416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b="1" dirty="0"/>
              <a:t>Summary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080" y="925417"/>
            <a:ext cx="8546954" cy="543093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/>
              <a:t>The HVP workshop at KEK was </a:t>
            </a:r>
            <a:r>
              <a:rPr lang="en-US" altLang="ja-JP" b="1" dirty="0">
                <a:solidFill>
                  <a:srgbClr val="FF0000"/>
                </a:solidFill>
              </a:rPr>
              <a:t>a big success!</a:t>
            </a:r>
          </a:p>
          <a:p>
            <a:endParaRPr lang="en-US" altLang="ja-JP" dirty="0"/>
          </a:p>
          <a:p>
            <a:r>
              <a:rPr lang="en-US" altLang="ja-JP" dirty="0"/>
              <a:t>We have </a:t>
            </a:r>
            <a:r>
              <a:rPr lang="en-US" altLang="ja-JP" b="1" dirty="0">
                <a:solidFill>
                  <a:srgbClr val="FF0000"/>
                </a:solidFill>
              </a:rPr>
              <a:t>completed major part of homework </a:t>
            </a:r>
            <a:r>
              <a:rPr lang="en-US" altLang="ja-JP" dirty="0"/>
              <a:t>assigned by PAC and the TDR review committee (FRC).</a:t>
            </a:r>
          </a:p>
          <a:p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In addition</a:t>
            </a:r>
            <a:r>
              <a:rPr lang="en-US" altLang="ja-JP" dirty="0"/>
              <a:t>, we have made major progress</a:t>
            </a:r>
          </a:p>
          <a:p>
            <a:pPr lvl="1"/>
            <a:r>
              <a:rPr lang="en-US" altLang="ja-JP" b="1" dirty="0">
                <a:solidFill>
                  <a:srgbClr val="082CC4"/>
                </a:solidFill>
              </a:rPr>
              <a:t>First muon acceleration to 90 </a:t>
            </a:r>
            <a:r>
              <a:rPr lang="en-US" altLang="ja-JP" b="1" dirty="0" err="1">
                <a:solidFill>
                  <a:srgbClr val="082CC4"/>
                </a:solidFill>
              </a:rPr>
              <a:t>keV</a:t>
            </a:r>
            <a:endParaRPr lang="en-US" altLang="ja-JP" b="1" dirty="0">
              <a:solidFill>
                <a:srgbClr val="082CC4"/>
              </a:solidFill>
            </a:endParaRPr>
          </a:p>
          <a:p>
            <a:pPr lvl="1"/>
            <a:r>
              <a:rPr lang="en-US" altLang="ja-JP" b="1" dirty="0">
                <a:solidFill>
                  <a:srgbClr val="082CC4"/>
                </a:solidFill>
              </a:rPr>
              <a:t>Cross calibration of NMR probe in 20 ppb (8 digits)</a:t>
            </a:r>
            <a:endParaRPr lang="en-US" altLang="ja-JP" dirty="0"/>
          </a:p>
          <a:p>
            <a:pPr lvl="1"/>
            <a:r>
              <a:rPr lang="en-US" altLang="ja-JP" dirty="0"/>
              <a:t>Test of a thin beam monitor</a:t>
            </a:r>
          </a:p>
          <a:p>
            <a:pPr lvl="1"/>
            <a:r>
              <a:rPr kumimoji="1" lang="en-US" altLang="ja-JP" dirty="0"/>
              <a:t>Mu-HFS data taking with the “g-2 silicon detector” (</a:t>
            </a:r>
            <a:r>
              <a:rPr kumimoji="1" lang="en-US" altLang="ja-JP" dirty="0" err="1"/>
              <a:t>MuSEUM</a:t>
            </a:r>
            <a:r>
              <a:rPr kumimoji="1" lang="en-US" altLang="ja-JP" dirty="0"/>
              <a:t>)</a:t>
            </a:r>
          </a:p>
          <a:p>
            <a:endParaRPr kumimoji="1" lang="en-US" altLang="ja-JP" dirty="0"/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In coming years,</a:t>
            </a:r>
          </a:p>
          <a:p>
            <a:pPr lvl="1"/>
            <a:r>
              <a:rPr kumimoji="1" lang="en-US" altLang="ja-JP" dirty="0"/>
              <a:t>Construction of muon beamline (H-line)</a:t>
            </a:r>
          </a:p>
          <a:p>
            <a:pPr lvl="1"/>
            <a:r>
              <a:rPr kumimoji="1" lang="en-US" altLang="ja-JP" dirty="0"/>
              <a:t>Demonstration of “muon cooling”</a:t>
            </a:r>
          </a:p>
          <a:p>
            <a:pPr lvl="1"/>
            <a:r>
              <a:rPr kumimoji="1" lang="en-US" altLang="ja-JP" dirty="0"/>
              <a:t>Re-acceleration to 1 MeV</a:t>
            </a:r>
          </a:p>
          <a:p>
            <a:pPr lvl="1"/>
            <a:r>
              <a:rPr lang="en-US" altLang="ja-JP" dirty="0"/>
              <a:t>Results from the </a:t>
            </a:r>
            <a:r>
              <a:rPr lang="en-US" altLang="ja-JP" dirty="0" err="1"/>
              <a:t>MuSEUM</a:t>
            </a:r>
            <a:r>
              <a:rPr lang="en-US" altLang="ja-JP" dirty="0"/>
              <a:t> experiment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07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BD1DDE-6D2E-9C4E-A371-4DEE4299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742180-F6E6-5E4E-AD2C-0A87191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40D3BD-D5C5-3B46-B0C8-4E073F8E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BBB2D8-EBA3-EA48-961C-D4CEABD5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01E833-DCDD-374E-B51F-4A6837EEE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4"/>
          <a:stretch/>
        </p:blipFill>
        <p:spPr>
          <a:xfrm>
            <a:off x="4425696" y="0"/>
            <a:ext cx="4718304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0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beam at BNL/FNAL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pic>
        <p:nvPicPr>
          <p:cNvPr id="2" name="図 1" descr="2013-05-03_Mod_OLD_Light_01-thumbnai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516" y="3627568"/>
            <a:ext cx="4230055" cy="317254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069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beam at J-PARC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1444" y="5649099"/>
            <a:ext cx="2235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00FF"/>
                </a:solidFill>
                <a:latin typeface="Calibri"/>
                <a:ea typeface="ＭＳ Ｐゴシック"/>
              </a:rPr>
              <a:t>Ultra-cold</a:t>
            </a:r>
          </a:p>
          <a:p>
            <a:r>
              <a:rPr lang="en-US" altLang="ja-JP" sz="3200" b="1" dirty="0" err="1">
                <a:solidFill>
                  <a:srgbClr val="0000FF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>
                <a:solidFill>
                  <a:srgbClr val="0000FF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7" name="直線矢印コネクタ 86"/>
          <p:cNvCxnSpPr/>
          <p:nvPr/>
        </p:nvCxnSpPr>
        <p:spPr>
          <a:xfrm>
            <a:off x="4927324" y="5246720"/>
            <a:ext cx="1060861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 rot="5400000">
            <a:off x="4590035" y="3994519"/>
            <a:ext cx="123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00FF"/>
                </a:solidFill>
                <a:latin typeface="Calibri"/>
                <a:ea typeface="ＭＳ Ｐゴシック"/>
              </a:rPr>
              <a:t>cooling</a:t>
            </a:r>
            <a:endParaRPr lang="ja-JP" altLang="en-US" sz="28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89" name="円/楕円 88"/>
          <p:cNvSpPr/>
          <p:nvPr/>
        </p:nvSpPr>
        <p:spPr>
          <a:xfrm>
            <a:off x="6214158" y="509693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0" name="円/楕円 89"/>
          <p:cNvSpPr/>
          <p:nvPr/>
        </p:nvSpPr>
        <p:spPr>
          <a:xfrm>
            <a:off x="6214158" y="523466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1" name="円/楕円 90"/>
          <p:cNvSpPr/>
          <p:nvPr/>
        </p:nvSpPr>
        <p:spPr>
          <a:xfrm>
            <a:off x="6091362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2" name="円/楕円 91"/>
          <p:cNvSpPr/>
          <p:nvPr/>
        </p:nvSpPr>
        <p:spPr>
          <a:xfrm>
            <a:off x="6422785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3" name="円/楕円 92"/>
          <p:cNvSpPr/>
          <p:nvPr/>
        </p:nvSpPr>
        <p:spPr>
          <a:xfrm>
            <a:off x="6336954" y="5271378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4" name="円/楕円 93"/>
          <p:cNvSpPr/>
          <p:nvPr/>
        </p:nvSpPr>
        <p:spPr>
          <a:xfrm>
            <a:off x="6299989" y="500014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6" name="円/楕円 95"/>
          <p:cNvSpPr/>
          <p:nvPr/>
        </p:nvSpPr>
        <p:spPr>
          <a:xfrm>
            <a:off x="6177193" y="5049456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6153045" y="4439710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6656551" y="4720440"/>
            <a:ext cx="257320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1π mm</a:t>
            </a:r>
            <a:r>
              <a:rPr lang="ja-JP" altLang="en-US" sz="3200" i="1" dirty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764649" y="5868577"/>
            <a:ext cx="23137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Free from any of these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02" name="直線矢印コネクタ 101"/>
          <p:cNvCxnSpPr/>
          <p:nvPr/>
        </p:nvCxnSpPr>
        <p:spPr>
          <a:xfrm>
            <a:off x="4948701" y="3161802"/>
            <a:ext cx="0" cy="2116011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図 2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6" y="3878118"/>
            <a:ext cx="3874837" cy="290612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13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/>
      <p:bldP spid="99" grpId="0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altLang="ja-JP" sz="2400" u="sng" dirty="0">
                <a:solidFill>
                  <a:prstClr val="black"/>
                </a:solidFill>
                <a:latin typeface="Calibri"/>
                <a:ea typeface="ＭＳ Ｐゴシック"/>
              </a:rPr>
              <a:t>Requirement for zero E-field: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ＭＳ Ｐゴシック"/>
              </a:rPr>
              <a:t>Muons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should be kept stored without E-focusing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    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Beam with ultra-small transverse dispersion, 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           i.e. 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sz="2400" baseline="-25000" dirty="0" err="1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/p ~0</a:t>
            </a:r>
            <a:endParaRPr lang="en-US" altLang="ja-JP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28MeV/c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3 </a:t>
            </a:r>
            <a:r>
              <a:rPr lang="en-US" altLang="ja-JP" dirty="0" err="1">
                <a:solidFill>
                  <a:srgbClr val="0000FF"/>
                </a:solidFill>
                <a:latin typeface="Calibri"/>
                <a:ea typeface="ＭＳ Ｐゴシック"/>
              </a:rPr>
              <a:t>keV</a:t>
            </a:r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300 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p =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380830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b="1" dirty="0" err="1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b="1" baseline="-25000" dirty="0" err="1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/p ~3 </a:t>
            </a:r>
            <a:r>
              <a:rPr lang="en-US" altLang="ja-JP" b="1" dirty="0" err="1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 / 300 MeV =1E-5</a:t>
            </a:r>
            <a:endParaRPr lang="en-US" altLang="ja-JP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Laser resonant ionization of Mu (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aseline="30000" dirty="0" err="1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100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15_overview" id="{5C101A32-C11C-D64A-85E3-C639C586B369}" vid="{BC6D0594-11E4-634D-ABFC-9A80866287E9}"/>
    </a:ext>
  </a:extLst>
</a:theme>
</file>

<file path=ppt/theme/theme7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ウェーブ.thmx</Template>
  <TotalTime>38127</TotalTime>
  <Words>1661</Words>
  <Application>Microsoft Macintosh PowerPoint</Application>
  <PresentationFormat>画面に合わせる (4:3)</PresentationFormat>
  <Paragraphs>430</Paragraphs>
  <Slides>40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40</vt:i4>
      </vt:variant>
    </vt:vector>
  </HeadingPairs>
  <TitlesOfParts>
    <vt:vector size="66" baseType="lpstr">
      <vt:lpstr>HGP明朝E</vt:lpstr>
      <vt:lpstr>HGｺﾞｼｯｸE</vt:lpstr>
      <vt:lpstr>Hiragino Maru Gothic ProN W4</vt:lpstr>
      <vt:lpstr>ＭＳ Ｐゴシック</vt:lpstr>
      <vt:lpstr>ＭＳ Ｐゴシック</vt:lpstr>
      <vt:lpstr>Osaka</vt:lpstr>
      <vt:lpstr>ヒラギノ角ゴ Pro W3</vt:lpstr>
      <vt:lpstr>ヒラギノ角ゴ ProN W3</vt:lpstr>
      <vt:lpstr>游ゴシック</vt:lpstr>
      <vt:lpstr>游ゴシック Light</vt:lpstr>
      <vt:lpstr>Arial</vt:lpstr>
      <vt:lpstr>Calibri</vt:lpstr>
      <vt:lpstr>Calibri Light</vt:lpstr>
      <vt:lpstr>Candara</vt:lpstr>
      <vt:lpstr>Franklin Gothic Book</vt:lpstr>
      <vt:lpstr>Gill Sans</vt:lpstr>
      <vt:lpstr>Helvetica</vt:lpstr>
      <vt:lpstr>Symbol</vt:lpstr>
      <vt:lpstr>Times New Roman</vt:lpstr>
      <vt:lpstr>Wingdings</vt:lpstr>
      <vt:lpstr>6_Office テーマ</vt:lpstr>
      <vt:lpstr>1_ホワイト</vt:lpstr>
      <vt:lpstr>4_ホワイト</vt:lpstr>
      <vt:lpstr>7_ホワイト</vt:lpstr>
      <vt:lpstr>ホワイト</vt:lpstr>
      <vt:lpstr>2_ホワイト</vt:lpstr>
      <vt:lpstr>Updates on  muon g-2/EDM experiment at J-PARC</vt:lpstr>
      <vt:lpstr>Summary</vt:lpstr>
      <vt:lpstr>PowerPoint プレゼンテーション</vt:lpstr>
      <vt:lpstr>Hadronic vacuum polarization WS at KEK in Feb 12-14, 2018</vt:lpstr>
      <vt:lpstr>PowerPoint プレゼンテーション</vt:lpstr>
      <vt:lpstr>PowerPoint プレゼンテーション</vt:lpstr>
      <vt:lpstr>Muon beam at BNL/FNAL</vt:lpstr>
      <vt:lpstr>Muon beam at J-PARC</vt:lpstr>
      <vt:lpstr>Ultra-cold Muon</vt:lpstr>
      <vt:lpstr>PowerPoint プレゼンテーション</vt:lpstr>
      <vt:lpstr>Experimental sequence</vt:lpstr>
      <vt:lpstr>PowerPoint プレゼンテーション</vt:lpstr>
      <vt:lpstr>Proposed experimental site</vt:lpstr>
      <vt:lpstr>New electric sub-station for H-line</vt:lpstr>
      <vt:lpstr>PowerPoint プレゼンテーション</vt:lpstr>
      <vt:lpstr>PowerPoint プレゼンテーション</vt:lpstr>
      <vt:lpstr>PowerPoint プレゼンテーション</vt:lpstr>
      <vt:lpstr>Mu production experiment at TRIUMF (June-July, 2017)</vt:lpstr>
      <vt:lpstr>Long-term stability of Mu yield</vt:lpstr>
      <vt:lpstr>Muonium spin precession in vacuum</vt:lpstr>
      <vt:lpstr>Mu yields vs ablation parameters</vt:lpstr>
      <vt:lpstr>PowerPoint プレゼンテーション</vt:lpstr>
      <vt:lpstr>PowerPoint プレゼンテーション</vt:lpstr>
      <vt:lpstr>Adopted technology for muon acceleration</vt:lpstr>
      <vt:lpstr>Beamline and muon accelerator at H-line</vt:lpstr>
      <vt:lpstr>Beamline and muon accelerator at H-line</vt:lpstr>
      <vt:lpstr>Muon RF acceleration for the first time!</vt:lpstr>
      <vt:lpstr>Muon RF acceleration for the first time!</vt:lpstr>
      <vt:lpstr>An accelerating structure (IH-DTL cavity) to 1.3 MeV</vt:lpstr>
      <vt:lpstr>A test of thin beam profile monitor at J-PARC (Feb 2018)</vt:lpstr>
      <vt:lpstr>Muon beam injection and storage</vt:lpstr>
      <vt:lpstr>Demonstration of spiral injection with low-E electron beam in  Tsukuba</vt:lpstr>
      <vt:lpstr>Spiral Injection Test Experiment with low-energy electron beam</vt:lpstr>
      <vt:lpstr>Muon storage magnet and detector</vt:lpstr>
      <vt:lpstr>Positron tracking detector</vt:lpstr>
      <vt:lpstr>Cross calibration of NMR probes</vt:lpstr>
      <vt:lpstr>TDR focused review (Nov 15-16,2016)</vt:lpstr>
      <vt:lpstr>Responses and revised TDR</vt:lpstr>
      <vt:lpstr>PowerPoint プレゼンテーション</vt:lpstr>
      <vt:lpstr>Summary</vt:lpstr>
    </vt:vector>
  </TitlesOfParts>
  <Company>高エネルギー加速器研究機構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muonium emission from silica aerogel </dc:title>
  <dc:creator>三部 勉</dc:creator>
  <cp:lastModifiedBy>Tsutomu Mibe</cp:lastModifiedBy>
  <cp:revision>607</cp:revision>
  <dcterms:created xsi:type="dcterms:W3CDTF">2013-07-29T10:22:16Z</dcterms:created>
  <dcterms:modified xsi:type="dcterms:W3CDTF">2018-03-13T10:17:11Z</dcterms:modified>
</cp:coreProperties>
</file>